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media/image7.jpeg" ContentType="image/jpeg"/>
  <Override PartName="/ppt/media/image8.jpeg" ContentType="image/jpeg"/>
  <Override PartName="/ppt/media/image9.jpeg" ContentType="image/jpeg"/>
  <Override PartName="/ppt/media/image10.jpeg" ContentType="image/jpeg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media/image11.jpeg" ContentType="image/jpeg"/>
  <Override PartName="/ppt/media/image12.jpeg" ContentType="image/jpeg"/>
  <Override PartName="/ppt/media/image13.jpeg" ContentType="image/jpeg"/>
  <Override PartName="/ppt/media/image14.jpeg" ContentType="image/jpeg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  <p:sldId id="330" r:id="rId82"/>
    <p:sldId id="331" r:id="rId83"/>
    <p:sldId id="332" r:id="rId84"/>
    <p:sldId id="333" r:id="rId85"/>
    <p:sldId id="334" r:id="rId86"/>
    <p:sldId id="335" r:id="rId87"/>
    <p:sldId id="336" r:id="rId88"/>
    <p:sldId id="337" r:id="rId89"/>
    <p:sldId id="338" r:id="rId90"/>
    <p:sldId id="339" r:id="rId91"/>
    <p:sldId id="340" r:id="rId92"/>
    <p:sldId id="341" r:id="rId93"/>
    <p:sldId id="342" r:id="rId94"/>
    <p:sldId id="343" r:id="rId95"/>
    <p:sldId id="344" r:id="rId96"/>
    <p:sldId id="345" r:id="rId97"/>
    <p:sldId id="346" r:id="rId98"/>
    <p:sldId id="347" r:id="rId99"/>
    <p:sldId id="348" r:id="rId100"/>
    <p:sldId id="349" r:id="rId101"/>
    <p:sldId id="350" r:id="rId102"/>
  </p:sldIdLst>
  <p:sldSz cx="9144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 b="def" i="def"/>
      <a:tcStyle>
        <a:tcBdr/>
        <a:fill>
          <a:solidFill>
            <a:srgbClr val="E8ECF4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 b="def" i="def"/>
      <a:tcStyle>
        <a:tcBdr/>
        <a:fill>
          <a:solidFill>
            <a:srgbClr val="EFF3E9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 b="def" i="def"/>
      <a:tcStyle>
        <a:tcBdr/>
        <a:fill>
          <a:solidFill>
            <a:srgbClr val="FDEE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slide" Target="slides/slide57.xml"/><Relationship Id="rId65" Type="http://schemas.openxmlformats.org/officeDocument/2006/relationships/slide" Target="slides/slide58.xml"/><Relationship Id="rId66" Type="http://schemas.openxmlformats.org/officeDocument/2006/relationships/slide" Target="slides/slide59.xml"/><Relationship Id="rId67" Type="http://schemas.openxmlformats.org/officeDocument/2006/relationships/slide" Target="slides/slide60.xml"/><Relationship Id="rId68" Type="http://schemas.openxmlformats.org/officeDocument/2006/relationships/slide" Target="slides/slide61.xml"/><Relationship Id="rId69" Type="http://schemas.openxmlformats.org/officeDocument/2006/relationships/slide" Target="slides/slide62.xml"/><Relationship Id="rId70" Type="http://schemas.openxmlformats.org/officeDocument/2006/relationships/slide" Target="slides/slide63.xml"/><Relationship Id="rId71" Type="http://schemas.openxmlformats.org/officeDocument/2006/relationships/slide" Target="slides/slide64.xml"/><Relationship Id="rId72" Type="http://schemas.openxmlformats.org/officeDocument/2006/relationships/slide" Target="slides/slide65.xml"/><Relationship Id="rId73" Type="http://schemas.openxmlformats.org/officeDocument/2006/relationships/slide" Target="slides/slide66.xml"/><Relationship Id="rId74" Type="http://schemas.openxmlformats.org/officeDocument/2006/relationships/slide" Target="slides/slide67.xml"/><Relationship Id="rId75" Type="http://schemas.openxmlformats.org/officeDocument/2006/relationships/slide" Target="slides/slide68.xml"/><Relationship Id="rId76" Type="http://schemas.openxmlformats.org/officeDocument/2006/relationships/slide" Target="slides/slide69.xml"/><Relationship Id="rId77" Type="http://schemas.openxmlformats.org/officeDocument/2006/relationships/slide" Target="slides/slide70.xml"/><Relationship Id="rId78" Type="http://schemas.openxmlformats.org/officeDocument/2006/relationships/slide" Target="slides/slide71.xml"/><Relationship Id="rId79" Type="http://schemas.openxmlformats.org/officeDocument/2006/relationships/slide" Target="slides/slide72.xml"/><Relationship Id="rId80" Type="http://schemas.openxmlformats.org/officeDocument/2006/relationships/slide" Target="slides/slide73.xml"/><Relationship Id="rId81" Type="http://schemas.openxmlformats.org/officeDocument/2006/relationships/slide" Target="slides/slide74.xml"/><Relationship Id="rId82" Type="http://schemas.openxmlformats.org/officeDocument/2006/relationships/slide" Target="slides/slide75.xml"/><Relationship Id="rId83" Type="http://schemas.openxmlformats.org/officeDocument/2006/relationships/slide" Target="slides/slide76.xml"/><Relationship Id="rId84" Type="http://schemas.openxmlformats.org/officeDocument/2006/relationships/slide" Target="slides/slide77.xml"/><Relationship Id="rId85" Type="http://schemas.openxmlformats.org/officeDocument/2006/relationships/slide" Target="slides/slide78.xml"/><Relationship Id="rId86" Type="http://schemas.openxmlformats.org/officeDocument/2006/relationships/slide" Target="slides/slide79.xml"/><Relationship Id="rId87" Type="http://schemas.openxmlformats.org/officeDocument/2006/relationships/slide" Target="slides/slide80.xml"/><Relationship Id="rId88" Type="http://schemas.openxmlformats.org/officeDocument/2006/relationships/slide" Target="slides/slide81.xml"/><Relationship Id="rId89" Type="http://schemas.openxmlformats.org/officeDocument/2006/relationships/slide" Target="slides/slide82.xml"/><Relationship Id="rId90" Type="http://schemas.openxmlformats.org/officeDocument/2006/relationships/slide" Target="slides/slide83.xml"/><Relationship Id="rId91" Type="http://schemas.openxmlformats.org/officeDocument/2006/relationships/slide" Target="slides/slide84.xml"/><Relationship Id="rId92" Type="http://schemas.openxmlformats.org/officeDocument/2006/relationships/slide" Target="slides/slide85.xml"/><Relationship Id="rId93" Type="http://schemas.openxmlformats.org/officeDocument/2006/relationships/slide" Target="slides/slide86.xml"/><Relationship Id="rId94" Type="http://schemas.openxmlformats.org/officeDocument/2006/relationships/slide" Target="slides/slide87.xml"/><Relationship Id="rId95" Type="http://schemas.openxmlformats.org/officeDocument/2006/relationships/slide" Target="slides/slide88.xml"/><Relationship Id="rId96" Type="http://schemas.openxmlformats.org/officeDocument/2006/relationships/slide" Target="slides/slide89.xml"/><Relationship Id="rId97" Type="http://schemas.openxmlformats.org/officeDocument/2006/relationships/slide" Target="slides/slide90.xml"/><Relationship Id="rId98" Type="http://schemas.openxmlformats.org/officeDocument/2006/relationships/slide" Target="slides/slide91.xml"/><Relationship Id="rId99" Type="http://schemas.openxmlformats.org/officeDocument/2006/relationships/slide" Target="slides/slide92.xml"/><Relationship Id="rId100" Type="http://schemas.openxmlformats.org/officeDocument/2006/relationships/slide" Target="slides/slide93.xml"/><Relationship Id="rId101" Type="http://schemas.openxmlformats.org/officeDocument/2006/relationships/slide" Target="slides/slide94.xml"/><Relationship Id="rId102" Type="http://schemas.openxmlformats.org/officeDocument/2006/relationships/slide" Target="slides/slide95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19" name="Shape 21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ype="http://schemas.openxmlformats.org/officeDocument/2006/relationships/slide" Target="../slides/slide32.xml"/><Relationship Id="rId2" Type="http://schemas.openxmlformats.org/officeDocument/2006/relationships/notesMaster" Target="../notesMasters/notesMaster1.xml"/></Relationships>

</file>

<file path=ppt/notesSlides/_rels/notesSlide10.xml.rels><?xml version="1.0" encoding="UTF-8" standalone="yes"?><Relationships xmlns="http://schemas.openxmlformats.org/package/2006/relationships"><Relationship Id="rId1" Type="http://schemas.openxmlformats.org/officeDocument/2006/relationships/slide" Target="../slides/slide43.xml"/><Relationship Id="rId2" Type="http://schemas.openxmlformats.org/officeDocument/2006/relationships/notesMaster" Target="../notesMasters/notesMaster1.xml"/></Relationships>

</file>

<file path=ppt/notesSlides/_rels/notesSlide11.xml.rels><?xml version="1.0" encoding="UTF-8" standalone="yes"?><Relationships xmlns="http://schemas.openxmlformats.org/package/2006/relationships"><Relationship Id="rId1" Type="http://schemas.openxmlformats.org/officeDocument/2006/relationships/slide" Target="../slides/slide44.xml"/><Relationship Id="rId2" Type="http://schemas.openxmlformats.org/officeDocument/2006/relationships/notesMaster" Target="../notesMasters/notesMaster1.xml"/></Relationships>

</file>

<file path=ppt/notesSlides/_rels/notesSlide12.xml.rels><?xml version="1.0" encoding="UTF-8" standalone="yes"?><Relationships xmlns="http://schemas.openxmlformats.org/package/2006/relationships"><Relationship Id="rId1" Type="http://schemas.openxmlformats.org/officeDocument/2006/relationships/slide" Target="../slides/slide46.xml"/><Relationship Id="rId2" Type="http://schemas.openxmlformats.org/officeDocument/2006/relationships/notesMaster" Target="../notesMasters/notesMaster1.xml"/></Relationships>

</file>

<file path=ppt/notesSlides/_rels/notesSlide13.xml.rels><?xml version="1.0" encoding="UTF-8" standalone="yes"?><Relationships xmlns="http://schemas.openxmlformats.org/package/2006/relationships"><Relationship Id="rId1" Type="http://schemas.openxmlformats.org/officeDocument/2006/relationships/slide" Target="../slides/slide48.xml"/><Relationship Id="rId2" Type="http://schemas.openxmlformats.org/officeDocument/2006/relationships/notesMaster" Target="../notesMasters/notesMaster1.xml"/></Relationships>

</file>

<file path=ppt/notesSlides/_rels/notesSlide14.xml.rels><?xml version="1.0" encoding="UTF-8" standalone="yes"?><Relationships xmlns="http://schemas.openxmlformats.org/package/2006/relationships"><Relationship Id="rId1" Type="http://schemas.openxmlformats.org/officeDocument/2006/relationships/slide" Target="../slides/slide49.xml"/><Relationship Id="rId2" Type="http://schemas.openxmlformats.org/officeDocument/2006/relationships/notesMaster" Target="../notesMasters/notesMaster1.xml"/></Relationships>

</file>

<file path=ppt/notesSlides/_rels/notesSlide15.xml.rels><?xml version="1.0" encoding="UTF-8" standalone="yes"?><Relationships xmlns="http://schemas.openxmlformats.org/package/2006/relationships"><Relationship Id="rId1" Type="http://schemas.openxmlformats.org/officeDocument/2006/relationships/slide" Target="../slides/slide50.xml"/><Relationship Id="rId2" Type="http://schemas.openxmlformats.org/officeDocument/2006/relationships/notesMaster" Target="../notesMasters/notesMaster1.xml"/></Relationships>

</file>

<file path=ppt/notesSlides/_rels/notesSlide16.xml.rels><?xml version="1.0" encoding="UTF-8" standalone="yes"?><Relationships xmlns="http://schemas.openxmlformats.org/package/2006/relationships"><Relationship Id="rId1" Type="http://schemas.openxmlformats.org/officeDocument/2006/relationships/slide" Target="../slides/slide51.xml"/><Relationship Id="rId2" Type="http://schemas.openxmlformats.org/officeDocument/2006/relationships/notesMaster" Target="../notesMasters/notesMaster1.xml"/></Relationships>

</file>

<file path=ppt/notesSlides/_rels/notesSlide17.xml.rels><?xml version="1.0" encoding="UTF-8" standalone="yes"?><Relationships xmlns="http://schemas.openxmlformats.org/package/2006/relationships"><Relationship Id="rId1" Type="http://schemas.openxmlformats.org/officeDocument/2006/relationships/slide" Target="../slides/slide52.xml"/><Relationship Id="rId2" Type="http://schemas.openxmlformats.org/officeDocument/2006/relationships/notesMaster" Target="../notesMasters/notesMaster1.xml"/></Relationships>

</file>

<file path=ppt/notesSlides/_rels/notesSlide18.xml.rels><?xml version="1.0" encoding="UTF-8" standalone="yes"?><Relationships xmlns="http://schemas.openxmlformats.org/package/2006/relationships"><Relationship Id="rId1" Type="http://schemas.openxmlformats.org/officeDocument/2006/relationships/slide" Target="../slides/slide54.xml"/><Relationship Id="rId2" Type="http://schemas.openxmlformats.org/officeDocument/2006/relationships/notesMaster" Target="../notesMasters/notesMaster1.xml"/></Relationships>

</file>

<file path=ppt/notesSlides/_rels/notesSlide19.xml.rels><?xml version="1.0" encoding="UTF-8" standalone="yes"?><Relationships xmlns="http://schemas.openxmlformats.org/package/2006/relationships"><Relationship Id="rId1" Type="http://schemas.openxmlformats.org/officeDocument/2006/relationships/slide" Target="../slides/slide55.xml"/><Relationship Id="rId2" Type="http://schemas.openxmlformats.org/officeDocument/2006/relationships/notesMaster" Target="../notesMasters/notesMaster1.xml"/></Relationships>

</file>

<file path=ppt/notesSlides/_rels/notesSlide2.xml.rels><?xml version="1.0" encoding="UTF-8" standalone="yes"?><Relationships xmlns="http://schemas.openxmlformats.org/package/2006/relationships"><Relationship Id="rId1" Type="http://schemas.openxmlformats.org/officeDocument/2006/relationships/slide" Target="../slides/slide33.xml"/><Relationship Id="rId2" Type="http://schemas.openxmlformats.org/officeDocument/2006/relationships/notesMaster" Target="../notesMasters/notesMaster1.xml"/></Relationships>

</file>

<file path=ppt/notesSlides/_rels/notesSlide20.xml.rels><?xml version="1.0" encoding="UTF-8" standalone="yes"?><Relationships xmlns="http://schemas.openxmlformats.org/package/2006/relationships"><Relationship Id="rId1" Type="http://schemas.openxmlformats.org/officeDocument/2006/relationships/slide" Target="../slides/slide56.xml"/><Relationship Id="rId2" Type="http://schemas.openxmlformats.org/officeDocument/2006/relationships/notesMaster" Target="../notesMasters/notesMaster1.xml"/></Relationships>

</file>

<file path=ppt/notesSlides/_rels/notesSlide21.xml.rels><?xml version="1.0" encoding="UTF-8" standalone="yes"?><Relationships xmlns="http://schemas.openxmlformats.org/package/2006/relationships"><Relationship Id="rId1" Type="http://schemas.openxmlformats.org/officeDocument/2006/relationships/slide" Target="../slides/slide57.xml"/><Relationship Id="rId2" Type="http://schemas.openxmlformats.org/officeDocument/2006/relationships/notesMaster" Target="../notesMasters/notesMaster1.xml"/></Relationships>

</file>

<file path=ppt/notesSlides/_rels/notesSlide3.xml.rels><?xml version="1.0" encoding="UTF-8" standalone="yes"?><Relationships xmlns="http://schemas.openxmlformats.org/package/2006/relationships"><Relationship Id="rId1" Type="http://schemas.openxmlformats.org/officeDocument/2006/relationships/slide" Target="../slides/slide34.xml"/><Relationship Id="rId2" Type="http://schemas.openxmlformats.org/officeDocument/2006/relationships/notesMaster" Target="../notesMasters/notesMaster1.xml"/></Relationships>

</file>

<file path=ppt/notesSlides/_rels/notesSlide4.xml.rels><?xml version="1.0" encoding="UTF-8" standalone="yes"?><Relationships xmlns="http://schemas.openxmlformats.org/package/2006/relationships"><Relationship Id="rId1" Type="http://schemas.openxmlformats.org/officeDocument/2006/relationships/slide" Target="../slides/slide35.xml"/><Relationship Id="rId2" Type="http://schemas.openxmlformats.org/officeDocument/2006/relationships/notesMaster" Target="../notesMasters/notesMaster1.xml"/></Relationships>

</file>

<file path=ppt/notesSlides/_rels/notesSlide5.xml.rels><?xml version="1.0" encoding="UTF-8" standalone="yes"?><Relationships xmlns="http://schemas.openxmlformats.org/package/2006/relationships"><Relationship Id="rId1" Type="http://schemas.openxmlformats.org/officeDocument/2006/relationships/slide" Target="../slides/slide37.xml"/><Relationship Id="rId2" Type="http://schemas.openxmlformats.org/officeDocument/2006/relationships/notesMaster" Target="../notesMasters/notesMaster1.xml"/></Relationships>

</file>

<file path=ppt/notesSlides/_rels/notesSlide6.xml.rels><?xml version="1.0" encoding="UTF-8" standalone="yes"?><Relationships xmlns="http://schemas.openxmlformats.org/package/2006/relationships"><Relationship Id="rId1" Type="http://schemas.openxmlformats.org/officeDocument/2006/relationships/slide" Target="../slides/slide38.xml"/><Relationship Id="rId2" Type="http://schemas.openxmlformats.org/officeDocument/2006/relationships/notesMaster" Target="../notesMasters/notesMaster1.xml"/></Relationships>

</file>

<file path=ppt/notesSlides/_rels/notesSlide7.xml.rels><?xml version="1.0" encoding="UTF-8" standalone="yes"?><Relationships xmlns="http://schemas.openxmlformats.org/package/2006/relationships"><Relationship Id="rId1" Type="http://schemas.openxmlformats.org/officeDocument/2006/relationships/slide" Target="../slides/slide39.xml"/><Relationship Id="rId2" Type="http://schemas.openxmlformats.org/officeDocument/2006/relationships/notesMaster" Target="../notesMasters/notesMaster1.xml"/></Relationships>

</file>

<file path=ppt/notesSlides/_rels/notesSlide8.xml.rels><?xml version="1.0" encoding="UTF-8" standalone="yes"?><Relationships xmlns="http://schemas.openxmlformats.org/package/2006/relationships"><Relationship Id="rId1" Type="http://schemas.openxmlformats.org/officeDocument/2006/relationships/slide" Target="../slides/slide41.xml"/><Relationship Id="rId2" Type="http://schemas.openxmlformats.org/officeDocument/2006/relationships/notesMaster" Target="../notesMasters/notesMaster1.xml"/></Relationships>

</file>

<file path=ppt/notesSlides/_rels/notesSlide9.xml.rels><?xml version="1.0" encoding="UTF-8" standalone="yes"?><Relationships xmlns="http://schemas.openxmlformats.org/package/2006/relationships"><Relationship Id="rId1" Type="http://schemas.openxmlformats.org/officeDocument/2006/relationships/slide" Target="../slides/slide42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31" name="Shape 33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7:00 – 7:05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Shape 47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80" name="Shape 48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7:00 – 7:05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Shape 48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86" name="Shape 48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7:00 – 7:05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Shape 49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94" name="Shape 49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7:00 – 7:05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Shape 51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12" name="Shape 51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7:00 – 7:05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Shape 52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30" name="Shape 53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7:00 – 7:05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Shape 55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51" name="Shape 55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7:00 – 7:05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Shape 57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72" name="Shape 57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7:00 – 7:05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Shape 57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78" name="Shape 57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7:00 – 7:05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Shape 58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87" name="Shape 58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7:00 – 7:05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Shape 59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97" name="Shape 59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7:00 – 7:05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Shape 34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50" name="Shape 35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7:00 – 7:05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Shape 60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10" name="Shape 61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7:00 – 7:05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Shape 61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14" name="Shape 61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7:00 – 7:05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Shape 38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86" name="Shape 38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7:00 – 7:05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Shape 39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92" name="Shape 39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7:00 – 7:05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Shape 39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00" name="Shape 40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7:00 – 7:05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Shape 41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15" name="Shape 41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7:00 – 7:05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Shape 43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36" name="Shape 43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7:00 – 7:05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Shape 44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44" name="Shape 44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7:00 – 7:05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Shape 45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59" name="Shape 45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7:00 – 7:05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
</file>

<file path=ppt/slideLayouts/_rels/slideLayout1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
</file>

<file path=ppt/slideLayouts/_rels/slideLayout1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
</file>

<file path=ppt/slideLayouts/_rels/slideLayout1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0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62626"/>
          </a:solidFill>
          <a:ln w="25400">
            <a:solidFill>
              <a:srgbClr val="3A5E8A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5" name="Shape 15"/>
          <p:cNvSpPr/>
          <p:nvPr/>
        </p:nvSpPr>
        <p:spPr>
          <a:xfrm>
            <a:off x="426891" y="3737612"/>
            <a:ext cx="6335860" cy="3429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grpSp>
        <p:nvGrpSpPr>
          <p:cNvPr id="18" name="Group 18"/>
          <p:cNvGrpSpPr/>
          <p:nvPr/>
        </p:nvGrpSpPr>
        <p:grpSpPr>
          <a:xfrm>
            <a:off x="2831735" y="3945633"/>
            <a:ext cx="3917511" cy="486920"/>
            <a:chOff x="0" y="0"/>
            <a:chExt cx="3917510" cy="486919"/>
          </a:xfrm>
        </p:grpSpPr>
        <p:pic>
          <p:nvPicPr>
            <p:cNvPr id="16" name="image1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39450" t="0" r="0" b="0"/>
            <a:stretch>
              <a:fillRect/>
            </a:stretch>
          </p:blipFill>
          <p:spPr>
            <a:xfrm>
              <a:off x="402618" y="0"/>
              <a:ext cx="3514893" cy="48692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" name="image1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0" r="92757" b="0"/>
            <a:stretch>
              <a:fillRect/>
            </a:stretch>
          </p:blipFill>
          <p:spPr>
            <a:xfrm>
              <a:off x="0" y="0"/>
              <a:ext cx="420451" cy="48692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9" name="Shape 1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Lesson Title</a:t>
            </a:r>
          </a:p>
        </p:txBody>
      </p:sp>
      <p:sp>
        <p:nvSpPr>
          <p:cNvPr id="20" name="Shape 20"/>
          <p:cNvSpPr/>
          <p:nvPr>
            <p:ph type="body" sz="quarter" idx="1"/>
          </p:nvPr>
        </p:nvSpPr>
        <p:spPr>
          <a:xfrm>
            <a:off x="396991" y="2504043"/>
            <a:ext cx="2700337" cy="381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Day X</a:t>
            </a:r>
          </a:p>
        </p:txBody>
      </p:sp>
      <p:sp>
        <p:nvSpPr>
          <p:cNvPr id="21" name="Shape 21"/>
          <p:cNvSpPr/>
          <p:nvPr>
            <p:ph type="body" sz="quarter" idx="13"/>
          </p:nvPr>
        </p:nvSpPr>
        <p:spPr>
          <a:xfrm>
            <a:off x="396992" y="3998593"/>
            <a:ext cx="2270008" cy="381001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400"/>
              </a:spcBef>
              <a:buSzTx/>
              <a:buFontTx/>
              <a:buNone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2" name="Shape 22"/>
          <p:cNvSpPr/>
          <p:nvPr/>
        </p:nvSpPr>
        <p:spPr>
          <a:xfrm>
            <a:off x="533400" y="6531609"/>
            <a:ext cx="2787650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2016 | Coding Boot Camp - All Rights Reserved</a:t>
            </a:r>
          </a:p>
        </p:txBody>
      </p:sp>
      <p:sp>
        <p:nvSpPr>
          <p:cNvPr id="23" name="Shape 2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/>
          <p:nvPr>
            <p:ph type="sldNum" sz="quarter" idx="2"/>
          </p:nvPr>
        </p:nvSpPr>
        <p:spPr>
          <a:xfrm>
            <a:off x="8251368" y="6404292"/>
            <a:ext cx="263983" cy="269241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Slide">
    <p:bg>
      <p:bgPr>
        <a:solidFill>
          <a:srgbClr val="BF57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/>
          <p:nvPr/>
        </p:nvSpPr>
        <p:spPr>
          <a:xfrm flipV="1">
            <a:off x="426891" y="3691892"/>
            <a:ext cx="6888310" cy="4572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21" name="Shape 121"/>
          <p:cNvSpPr/>
          <p:nvPr/>
        </p:nvSpPr>
        <p:spPr>
          <a:xfrm>
            <a:off x="426892" y="4020498"/>
            <a:ext cx="4678508" cy="3400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90" tIns="34290" rIns="34290" bIns="34290" anchor="ctr">
            <a:normAutofit fontScale="100000" lnSpcReduction="0"/>
          </a:bodyPr>
          <a:lstStyle>
            <a:lvl1pPr>
              <a:defRPr b="1" sz="1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The Coding Bootcamp at UT Austin | </a:t>
            </a:r>
          </a:p>
        </p:txBody>
      </p:sp>
      <p:sp>
        <p:nvSpPr>
          <p:cNvPr id="122" name="Shape 122"/>
          <p:cNvSpPr/>
          <p:nvPr/>
        </p:nvSpPr>
        <p:spPr>
          <a:xfrm>
            <a:off x="6247493" y="6540235"/>
            <a:ext cx="2787651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2016 | Coding Boot Camp - All Rights Reserved</a:t>
            </a:r>
          </a:p>
        </p:txBody>
      </p:sp>
      <p:sp>
        <p:nvSpPr>
          <p:cNvPr id="123" name="Shape 12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914400">
              <a:lnSpc>
                <a:spcPct val="90000"/>
              </a:lnSpc>
              <a:defRPr i="0"/>
            </a:lvl1pPr>
          </a:lstStyle>
          <a:p>
            <a:pPr/>
            <a:r>
              <a:t>Lesson Title</a:t>
            </a:r>
          </a:p>
        </p:txBody>
      </p:sp>
      <p:sp>
        <p:nvSpPr>
          <p:cNvPr id="124" name="Shape 124"/>
          <p:cNvSpPr/>
          <p:nvPr>
            <p:ph type="body" sz="quarter" idx="1"/>
          </p:nvPr>
        </p:nvSpPr>
        <p:spPr>
          <a:xfrm>
            <a:off x="4953000" y="4036236"/>
            <a:ext cx="2270008" cy="381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marL="0" indent="0" defTabSz="914400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b="1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Month, Day, Year</a:t>
            </a:r>
          </a:p>
        </p:txBody>
      </p:sp>
      <p:sp>
        <p:nvSpPr>
          <p:cNvPr id="125" name="Shape 125"/>
          <p:cNvSpPr/>
          <p:nvPr>
            <p:ph type="body" sz="quarter" idx="13"/>
          </p:nvPr>
        </p:nvSpPr>
        <p:spPr>
          <a:xfrm>
            <a:off x="396990" y="2504043"/>
            <a:ext cx="2700339" cy="381001"/>
          </a:xfrm>
          <a:prstGeom prst="rect">
            <a:avLst/>
          </a:prstGeom>
        </p:spPr>
        <p:txBody>
          <a:bodyPr/>
          <a:lstStyle/>
          <a:p>
            <a:pPr marL="0" indent="0" defTabSz="914400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pic>
        <p:nvPicPr>
          <p:cNvPr id="126" name="image2.png"/>
          <p:cNvPicPr>
            <a:picLocks noChangeAspect="1"/>
          </p:cNvPicPr>
          <p:nvPr/>
        </p:nvPicPr>
        <p:blipFill>
          <a:blip r:embed="rId2">
            <a:extLst/>
          </a:blip>
          <a:srcRect l="0" t="10220" r="0" b="0"/>
          <a:stretch>
            <a:fillRect/>
          </a:stretch>
        </p:blipFill>
        <p:spPr>
          <a:xfrm>
            <a:off x="0" y="-1"/>
            <a:ext cx="9144000" cy="560979"/>
          </a:xfrm>
          <a:prstGeom prst="rect">
            <a:avLst/>
          </a:prstGeom>
          <a:ln w="12700">
            <a:miter lim="400000"/>
          </a:ln>
        </p:spPr>
      </p:pic>
      <p:sp>
        <p:nvSpPr>
          <p:cNvPr id="127" name="Shape 127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1_Blank">
    <p:bg>
      <p:bgPr>
        <a:solidFill>
          <a:srgbClr val="BF57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/>
          <p:nvPr/>
        </p:nvSpPr>
        <p:spPr>
          <a:xfrm>
            <a:off x="426891" y="3737612"/>
            <a:ext cx="6335860" cy="3429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</a:defRPr>
            </a:pPr>
          </a:p>
        </p:txBody>
      </p:sp>
      <p:sp>
        <p:nvSpPr>
          <p:cNvPr id="135" name="Shape 135"/>
          <p:cNvSpPr/>
          <p:nvPr/>
        </p:nvSpPr>
        <p:spPr>
          <a:xfrm>
            <a:off x="6247493" y="6540235"/>
            <a:ext cx="2787651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2016 | Coding Boot Camp - All Rights Reserved</a:t>
            </a:r>
          </a:p>
        </p:txBody>
      </p:sp>
      <p:sp>
        <p:nvSpPr>
          <p:cNvPr id="136" name="Shape 13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914400">
              <a:lnSpc>
                <a:spcPct val="90000"/>
              </a:lnSpc>
            </a:lvl1pPr>
          </a:lstStyle>
          <a:p>
            <a:pPr/>
            <a:r>
              <a:t>Section Title</a:t>
            </a:r>
          </a:p>
        </p:txBody>
      </p:sp>
      <p:sp>
        <p:nvSpPr>
          <p:cNvPr id="137" name="Shape 137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/>
          <p:nvPr/>
        </p:nvSpPr>
        <p:spPr>
          <a:xfrm>
            <a:off x="-5872" y="6410337"/>
            <a:ext cx="9155743" cy="457748"/>
          </a:xfrm>
          <a:prstGeom prst="rect">
            <a:avLst/>
          </a:prstGeom>
          <a:solidFill>
            <a:srgbClr val="BF570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45" name="Shape 145"/>
          <p:cNvSpPr/>
          <p:nvPr>
            <p:ph type="title"/>
          </p:nvPr>
        </p:nvSpPr>
        <p:spPr>
          <a:xfrm>
            <a:off x="304800" y="0"/>
            <a:ext cx="5470527" cy="653854"/>
          </a:xfrm>
          <a:prstGeom prst="rect">
            <a:avLst/>
          </a:prstGeom>
        </p:spPr>
        <p:txBody>
          <a:bodyPr/>
          <a:lstStyle>
            <a:lvl1pPr defTabSz="914400">
              <a:lnSpc>
                <a:spcPct val="90000"/>
              </a:lnSpc>
              <a:defRPr i="0" sz="2400">
                <a:solidFill>
                  <a:srgbClr val="000000"/>
                </a:solidFill>
              </a:defRPr>
            </a:lvl1pPr>
          </a:lstStyle>
          <a:p>
            <a:pPr/>
            <a:r>
              <a:t>Click to edit Master text styles</a:t>
            </a:r>
          </a:p>
        </p:txBody>
      </p:sp>
      <p:sp>
        <p:nvSpPr>
          <p:cNvPr id="146" name="Shape 146"/>
          <p:cNvSpPr/>
          <p:nvPr/>
        </p:nvSpPr>
        <p:spPr>
          <a:xfrm>
            <a:off x="0" y="653853"/>
            <a:ext cx="9144001" cy="1"/>
          </a:xfrm>
          <a:prstGeom prst="line">
            <a:avLst/>
          </a:prstGeom>
          <a:ln w="41275">
            <a:solidFill>
              <a:srgbClr val="BF5700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147" name="Shape 147"/>
          <p:cNvSpPr/>
          <p:nvPr/>
        </p:nvSpPr>
        <p:spPr>
          <a:xfrm>
            <a:off x="6247493" y="6540235"/>
            <a:ext cx="2787651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2016 | Coding Boot Camp - All Rights Reserved</a:t>
            </a:r>
          </a:p>
        </p:txBody>
      </p:sp>
      <p:pic>
        <p:nvPicPr>
          <p:cNvPr id="148" name="image2.png"/>
          <p:cNvPicPr>
            <a:picLocks noChangeAspect="1"/>
          </p:cNvPicPr>
          <p:nvPr/>
        </p:nvPicPr>
        <p:blipFill>
          <a:blip r:embed="rId2">
            <a:extLst/>
          </a:blip>
          <a:srcRect l="73429" t="14128" r="0" b="0"/>
          <a:stretch>
            <a:fillRect/>
          </a:stretch>
        </p:blipFill>
        <p:spPr>
          <a:xfrm>
            <a:off x="-5871" y="6400799"/>
            <a:ext cx="2179730" cy="481356"/>
          </a:xfrm>
          <a:prstGeom prst="rect">
            <a:avLst/>
          </a:prstGeom>
          <a:ln w="12700">
            <a:miter lim="400000"/>
          </a:ln>
        </p:spPr>
      </p:pic>
      <p:sp>
        <p:nvSpPr>
          <p:cNvPr id="149" name="Shape 14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6864081"/>
          </a:xfrm>
          <a:prstGeom prst="rect">
            <a:avLst/>
          </a:prstGeom>
          <a:ln w="12700">
            <a:miter lim="400000"/>
          </a:ln>
        </p:spPr>
      </p:pic>
      <p:sp>
        <p:nvSpPr>
          <p:cNvPr id="157" name="Shape 157"/>
          <p:cNvSpPr/>
          <p:nvPr/>
        </p:nvSpPr>
        <p:spPr>
          <a:xfrm>
            <a:off x="426891" y="3737612"/>
            <a:ext cx="6335860" cy="3429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58" name="Shape 158"/>
          <p:cNvSpPr/>
          <p:nvPr/>
        </p:nvSpPr>
        <p:spPr>
          <a:xfrm>
            <a:off x="426891" y="4019051"/>
            <a:ext cx="3535509" cy="3400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90" tIns="34290" rIns="34290" bIns="34290" anchor="ctr">
            <a:normAutofit fontScale="100000" lnSpcReduction="0"/>
          </a:bodyPr>
          <a:lstStyle>
            <a:lvl1pPr>
              <a:defRPr b="1" sz="1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Rutgers Coding Bootcamp |</a:t>
            </a:r>
          </a:p>
        </p:txBody>
      </p:sp>
      <p:sp>
        <p:nvSpPr>
          <p:cNvPr id="159" name="Shape 159"/>
          <p:cNvSpPr/>
          <p:nvPr/>
        </p:nvSpPr>
        <p:spPr>
          <a:xfrm>
            <a:off x="6247493" y="6540235"/>
            <a:ext cx="2787651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2016 | Coding Boot Camp - All Rights Reserved</a:t>
            </a:r>
          </a:p>
        </p:txBody>
      </p:sp>
      <p:sp>
        <p:nvSpPr>
          <p:cNvPr id="160" name="Shape 16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914400">
              <a:lnSpc>
                <a:spcPct val="90000"/>
              </a:lnSpc>
              <a:defRPr i="0"/>
            </a:lvl1pPr>
          </a:lstStyle>
          <a:p>
            <a:pPr/>
            <a:r>
              <a:t>Lesson Title</a:t>
            </a:r>
          </a:p>
        </p:txBody>
      </p:sp>
      <p:sp>
        <p:nvSpPr>
          <p:cNvPr id="161" name="Shape 161"/>
          <p:cNvSpPr/>
          <p:nvPr>
            <p:ph type="body" sz="quarter" idx="1"/>
          </p:nvPr>
        </p:nvSpPr>
        <p:spPr>
          <a:xfrm>
            <a:off x="3962400" y="4037683"/>
            <a:ext cx="2270008" cy="381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marL="0" indent="0" defTabSz="914400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Month, Day, Year</a:t>
            </a:r>
          </a:p>
        </p:txBody>
      </p:sp>
      <p:sp>
        <p:nvSpPr>
          <p:cNvPr id="162" name="Shape 162"/>
          <p:cNvSpPr/>
          <p:nvPr>
            <p:ph type="body" sz="quarter" idx="13"/>
          </p:nvPr>
        </p:nvSpPr>
        <p:spPr>
          <a:xfrm>
            <a:off x="396990" y="2504043"/>
            <a:ext cx="2700339" cy="381001"/>
          </a:xfrm>
          <a:prstGeom prst="rect">
            <a:avLst/>
          </a:prstGeom>
        </p:spPr>
        <p:txBody>
          <a:bodyPr/>
          <a:lstStyle/>
          <a:p>
            <a:pPr marL="0" indent="0" defTabSz="914400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63" name="Shape 16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6864081"/>
          </a:xfrm>
          <a:prstGeom prst="rect">
            <a:avLst/>
          </a:prstGeom>
          <a:ln w="12700">
            <a:miter lim="400000"/>
          </a:ln>
        </p:spPr>
      </p:pic>
      <p:sp>
        <p:nvSpPr>
          <p:cNvPr id="171" name="Shape 171"/>
          <p:cNvSpPr/>
          <p:nvPr/>
        </p:nvSpPr>
        <p:spPr>
          <a:xfrm>
            <a:off x="426891" y="3737612"/>
            <a:ext cx="6335860" cy="3429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</a:defRPr>
            </a:pPr>
          </a:p>
        </p:txBody>
      </p:sp>
      <p:sp>
        <p:nvSpPr>
          <p:cNvPr id="172" name="Shape 172"/>
          <p:cNvSpPr/>
          <p:nvPr/>
        </p:nvSpPr>
        <p:spPr>
          <a:xfrm>
            <a:off x="6247493" y="6540235"/>
            <a:ext cx="2787651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2016 | Coding Boot Camp - All Rights Reserved</a:t>
            </a:r>
          </a:p>
        </p:txBody>
      </p:sp>
      <p:sp>
        <p:nvSpPr>
          <p:cNvPr id="173" name="Shape 17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914400">
              <a:lnSpc>
                <a:spcPct val="90000"/>
              </a:lnSpc>
            </a:lvl1pPr>
          </a:lstStyle>
          <a:p>
            <a:pPr/>
            <a:r>
              <a:t>Section Title</a:t>
            </a:r>
          </a:p>
        </p:txBody>
      </p:sp>
      <p:sp>
        <p:nvSpPr>
          <p:cNvPr id="174" name="Shape 17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/>
          <p:nvPr/>
        </p:nvSpPr>
        <p:spPr>
          <a:xfrm>
            <a:off x="-5872" y="6410337"/>
            <a:ext cx="9155743" cy="457748"/>
          </a:xfrm>
          <a:prstGeom prst="rect">
            <a:avLst/>
          </a:prstGeom>
          <a:solidFill>
            <a:srgbClr val="D1103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82" name="Shape 182"/>
          <p:cNvSpPr/>
          <p:nvPr/>
        </p:nvSpPr>
        <p:spPr>
          <a:xfrm>
            <a:off x="533400" y="6531609"/>
            <a:ext cx="2787650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2016 | UCFB - All Rights Reserved</a:t>
            </a:r>
          </a:p>
        </p:txBody>
      </p:sp>
      <p:sp>
        <p:nvSpPr>
          <p:cNvPr id="183" name="Shape 183"/>
          <p:cNvSpPr/>
          <p:nvPr>
            <p:ph type="title"/>
          </p:nvPr>
        </p:nvSpPr>
        <p:spPr>
          <a:xfrm>
            <a:off x="304800" y="0"/>
            <a:ext cx="5470527" cy="653854"/>
          </a:xfrm>
          <a:prstGeom prst="rect">
            <a:avLst/>
          </a:prstGeom>
        </p:spPr>
        <p:txBody>
          <a:bodyPr/>
          <a:lstStyle>
            <a:lvl1pPr defTabSz="914400">
              <a:lnSpc>
                <a:spcPct val="90000"/>
              </a:lnSpc>
              <a:defRPr i="0" sz="2400">
                <a:solidFill>
                  <a:srgbClr val="000000"/>
                </a:solidFill>
              </a:defRPr>
            </a:lvl1pPr>
          </a:lstStyle>
          <a:p>
            <a:pPr/>
            <a:r>
              <a:t>Click to edit Master text styles</a:t>
            </a:r>
          </a:p>
        </p:txBody>
      </p:sp>
      <p:sp>
        <p:nvSpPr>
          <p:cNvPr id="184" name="Shape 184"/>
          <p:cNvSpPr/>
          <p:nvPr/>
        </p:nvSpPr>
        <p:spPr>
          <a:xfrm>
            <a:off x="0" y="653853"/>
            <a:ext cx="9144001" cy="1"/>
          </a:xfrm>
          <a:prstGeom prst="line">
            <a:avLst/>
          </a:prstGeom>
          <a:ln w="41275">
            <a:solidFill>
              <a:srgbClr val="C83232"/>
            </a:solidFill>
            <a:miter/>
          </a:ln>
        </p:spPr>
        <p:txBody>
          <a:bodyPr lIns="45719" rIns="45719"/>
          <a:lstStyle/>
          <a:p>
            <a:pPr/>
          </a:p>
        </p:txBody>
      </p:sp>
      <p:pic>
        <p:nvPicPr>
          <p:cNvPr id="185" name="image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5871" y="6410337"/>
            <a:ext cx="3968271" cy="447663"/>
          </a:xfrm>
          <a:prstGeom prst="rect">
            <a:avLst/>
          </a:prstGeom>
          <a:ln w="12700">
            <a:miter lim="400000"/>
          </a:ln>
        </p:spPr>
      </p:pic>
      <p:sp>
        <p:nvSpPr>
          <p:cNvPr id="186" name="Shape 186"/>
          <p:cNvSpPr/>
          <p:nvPr/>
        </p:nvSpPr>
        <p:spPr>
          <a:xfrm>
            <a:off x="6247493" y="6540235"/>
            <a:ext cx="2787651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2016 | Coding Boot Camp - All Rights Reserved</a:t>
            </a:r>
          </a:p>
        </p:txBody>
      </p:sp>
      <p:sp>
        <p:nvSpPr>
          <p:cNvPr id="187" name="Shape 187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/>
          <p:nvPr>
            <p:ph type="title"/>
          </p:nvPr>
        </p:nvSpPr>
        <p:spPr>
          <a:xfrm>
            <a:off x="685800" y="2130426"/>
            <a:ext cx="7772400" cy="1470026"/>
          </a:xfrm>
          <a:prstGeom prst="rect">
            <a:avLst/>
          </a:prstGeom>
        </p:spPr>
        <p:txBody>
          <a:bodyPr/>
          <a:lstStyle>
            <a:lvl1pPr defTabSz="914400">
              <a:lnSpc>
                <a:spcPct val="90000"/>
              </a:lnSpc>
              <a:defRPr b="0" i="0" sz="4400">
                <a:solidFill>
                  <a:srgbClr val="0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pPr/>
            <a:r>
              <a:t>Click to edit Master title style</a:t>
            </a:r>
          </a:p>
        </p:txBody>
      </p:sp>
      <p:sp>
        <p:nvSpPr>
          <p:cNvPr id="195" name="Shape 195"/>
          <p:cNvSpPr/>
          <p:nvPr>
            <p:ph type="body" sz="quarter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marL="0" indent="0" algn="ctr" defTabSz="914400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sz="2800">
                <a:solidFill>
                  <a:srgbClr val="888888"/>
                </a:solidFill>
              </a:defRPr>
            </a:lvl1pPr>
          </a:lstStyle>
          <a:p>
            <a:pPr/>
            <a:r>
              <a:t>Click to edit Master subtitle style</a:t>
            </a:r>
          </a:p>
        </p:txBody>
      </p:sp>
      <p:sp>
        <p:nvSpPr>
          <p:cNvPr id="196" name="Shape 196"/>
          <p:cNvSpPr/>
          <p:nvPr>
            <p:ph type="sldNum" sz="quarter" idx="2"/>
          </p:nvPr>
        </p:nvSpPr>
        <p:spPr>
          <a:xfrm>
            <a:off x="8251368" y="6404292"/>
            <a:ext cx="263983" cy="269241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/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>
            <a:lvl1pPr defTabSz="914400">
              <a:lnSpc>
                <a:spcPct val="90000"/>
              </a:lnSpc>
              <a:defRPr b="0" i="0" sz="4400">
                <a:solidFill>
                  <a:srgbClr val="0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pPr/>
            <a:r>
              <a:t>Click to edit Master title style</a:t>
            </a:r>
          </a:p>
        </p:txBody>
      </p:sp>
      <p:sp>
        <p:nvSpPr>
          <p:cNvPr id="204" name="Shape 204"/>
          <p:cNvSpPr/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marL="228600" indent="-228600" defTabSz="914400">
              <a:lnSpc>
                <a:spcPct val="90000"/>
              </a:lnSpc>
              <a:spcBef>
                <a:spcPts val="1000"/>
              </a:spcBef>
              <a:defRPr sz="2800"/>
            </a:lvl1pPr>
            <a:lvl2pPr marL="723900" indent="-266700" defTabSz="914400">
              <a:lnSpc>
                <a:spcPct val="90000"/>
              </a:lnSpc>
              <a:spcBef>
                <a:spcPts val="1000"/>
              </a:spcBef>
              <a:buChar char="•"/>
              <a:defRPr sz="2800"/>
            </a:lvl2pPr>
            <a:lvl3pPr marL="1234439" indent="-320039" defTabSz="914400">
              <a:lnSpc>
                <a:spcPct val="90000"/>
              </a:lnSpc>
              <a:spcBef>
                <a:spcPts val="1000"/>
              </a:spcBef>
              <a:defRPr sz="2800"/>
            </a:lvl3pPr>
            <a:lvl4pPr marL="1727200" indent="-355600" defTabSz="914400">
              <a:lnSpc>
                <a:spcPct val="90000"/>
              </a:lnSpc>
              <a:spcBef>
                <a:spcPts val="1000"/>
              </a:spcBef>
              <a:buChar char="•"/>
              <a:defRPr sz="2800"/>
            </a:lvl4pPr>
            <a:lvl5pPr marL="2184400" indent="-355600" defTabSz="914400">
              <a:lnSpc>
                <a:spcPct val="90000"/>
              </a:lnSpc>
              <a:spcBef>
                <a:spcPts val="1000"/>
              </a:spcBef>
              <a:buChar char="•"/>
              <a:defRPr sz="2800"/>
            </a:lvl5pPr>
          </a:lstStyle>
          <a:p>
            <a:pPr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205" name="Shape 205"/>
          <p:cNvSpPr/>
          <p:nvPr>
            <p:ph type="sldNum" sz="quarter" idx="2"/>
          </p:nvPr>
        </p:nvSpPr>
        <p:spPr>
          <a:xfrm>
            <a:off x="8251368" y="6404292"/>
            <a:ext cx="263983" cy="269241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/>
          <p:nvPr>
            <p:ph type="sldNum" sz="quarter" idx="2"/>
          </p:nvPr>
        </p:nvSpPr>
        <p:spPr>
          <a:xfrm>
            <a:off x="8251368" y="6404292"/>
            <a:ext cx="263983" cy="269241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Section Title</a:t>
            </a:r>
          </a:p>
        </p:txBody>
      </p:sp>
      <p:sp>
        <p:nvSpPr>
          <p:cNvPr id="31" name="Shape 3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/>
          <p:nvPr/>
        </p:nvSpPr>
        <p:spPr>
          <a:xfrm>
            <a:off x="0" y="653853"/>
            <a:ext cx="9144001" cy="1"/>
          </a:xfrm>
          <a:prstGeom prst="line">
            <a:avLst/>
          </a:prstGeom>
          <a:ln w="41275">
            <a:solidFill>
              <a:srgbClr val="262626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39" name="Shape 39"/>
          <p:cNvSpPr/>
          <p:nvPr/>
        </p:nvSpPr>
        <p:spPr>
          <a:xfrm>
            <a:off x="-5872" y="6410337"/>
            <a:ext cx="9155743" cy="457748"/>
          </a:xfrm>
          <a:prstGeom prst="rect">
            <a:avLst/>
          </a:prstGeom>
          <a:solidFill>
            <a:srgbClr val="26262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0" name="Shape 40"/>
          <p:cNvSpPr/>
          <p:nvPr/>
        </p:nvSpPr>
        <p:spPr>
          <a:xfrm>
            <a:off x="533400" y="6531609"/>
            <a:ext cx="2787650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2016 | Coding Boot Camp - All Rights Reserved</a:t>
            </a:r>
          </a:p>
        </p:txBody>
      </p:sp>
      <p:grpSp>
        <p:nvGrpSpPr>
          <p:cNvPr id="43" name="Group 43"/>
          <p:cNvGrpSpPr/>
          <p:nvPr/>
        </p:nvGrpSpPr>
        <p:grpSpPr>
          <a:xfrm>
            <a:off x="5232359" y="6411722"/>
            <a:ext cx="3917511" cy="486920"/>
            <a:chOff x="0" y="0"/>
            <a:chExt cx="3917510" cy="486919"/>
          </a:xfrm>
        </p:grpSpPr>
        <p:pic>
          <p:nvPicPr>
            <p:cNvPr id="41" name="image1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39450" t="0" r="0" b="0"/>
            <a:stretch>
              <a:fillRect/>
            </a:stretch>
          </p:blipFill>
          <p:spPr>
            <a:xfrm>
              <a:off x="402618" y="0"/>
              <a:ext cx="3514893" cy="48692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2" name="image1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0" r="92757" b="0"/>
            <a:stretch>
              <a:fillRect/>
            </a:stretch>
          </p:blipFill>
          <p:spPr>
            <a:xfrm>
              <a:off x="0" y="0"/>
              <a:ext cx="420451" cy="48692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44" name="Shape 44"/>
          <p:cNvSpPr/>
          <p:nvPr>
            <p:ph type="title"/>
          </p:nvPr>
        </p:nvSpPr>
        <p:spPr>
          <a:xfrm>
            <a:off x="304800" y="0"/>
            <a:ext cx="5470527" cy="653854"/>
          </a:xfrm>
          <a:prstGeom prst="rect">
            <a:avLst/>
          </a:prstGeom>
        </p:spPr>
        <p:txBody>
          <a:bodyPr/>
          <a:lstStyle>
            <a:lvl1pPr>
              <a:defRPr i="0" sz="2400">
                <a:solidFill>
                  <a:srgbClr val="000000"/>
                </a:solidFill>
              </a:defRPr>
            </a:lvl1pPr>
          </a:lstStyle>
          <a:p>
            <a:pPr/>
            <a:r>
              <a:t>Click to edit Master text styles</a:t>
            </a:r>
          </a:p>
        </p:txBody>
      </p:sp>
      <p:sp>
        <p:nvSpPr>
          <p:cNvPr id="45" name="Shape 4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/>
          <a:lstStyle>
            <a:lvl1pPr algn="ctr">
              <a:defRPr b="0" i="0" sz="330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/>
            <a:r>
              <a:t>Click to edit Master title style</a:t>
            </a:r>
          </a:p>
        </p:txBody>
      </p:sp>
      <p:sp>
        <p:nvSpPr>
          <p:cNvPr id="53" name="Shape 53"/>
          <p:cNvSpPr/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54" name="Shape 54"/>
          <p:cNvSpPr/>
          <p:nvPr>
            <p:ph type="sldNum" sz="quarter" idx="2"/>
          </p:nvPr>
        </p:nvSpPr>
        <p:spPr>
          <a:xfrm>
            <a:off x="8462778" y="6429694"/>
            <a:ext cx="224023" cy="21844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/>
          <p:nvPr>
            <p:ph type="sldNum" sz="quarter" idx="2"/>
          </p:nvPr>
        </p:nvSpPr>
        <p:spPr>
          <a:xfrm>
            <a:off x="8462778" y="6429694"/>
            <a:ext cx="224023" cy="21844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Slide">
    <p:bg>
      <p:bgPr>
        <a:solidFill>
          <a:srgbClr val="4040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  <a:ln w="12700">
            <a:solidFill>
              <a:srgbClr val="42719B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69" name="Shape 69"/>
          <p:cNvSpPr/>
          <p:nvPr/>
        </p:nvSpPr>
        <p:spPr>
          <a:xfrm>
            <a:off x="426891" y="3737612"/>
            <a:ext cx="6335860" cy="3429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70" name="Shape 70"/>
          <p:cNvSpPr/>
          <p:nvPr/>
        </p:nvSpPr>
        <p:spPr>
          <a:xfrm>
            <a:off x="426891" y="4019051"/>
            <a:ext cx="3535509" cy="3400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90" tIns="34290" rIns="34290" bIns="34290" anchor="ctr">
            <a:normAutofit fontScale="100000" lnSpcReduction="0"/>
          </a:bodyPr>
          <a:lstStyle>
            <a:lvl1pPr>
              <a:defRPr b="1" sz="1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The Coding Bootcamp |</a:t>
            </a:r>
          </a:p>
        </p:txBody>
      </p:sp>
      <p:sp>
        <p:nvSpPr>
          <p:cNvPr id="71" name="Shape 71"/>
          <p:cNvSpPr/>
          <p:nvPr/>
        </p:nvSpPr>
        <p:spPr>
          <a:xfrm>
            <a:off x="6247493" y="6540235"/>
            <a:ext cx="2787651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2016 | Coding Boot Camp - All Rights Reserved</a:t>
            </a:r>
          </a:p>
        </p:txBody>
      </p:sp>
      <p:sp>
        <p:nvSpPr>
          <p:cNvPr id="72" name="Shape 7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914400">
              <a:lnSpc>
                <a:spcPct val="90000"/>
              </a:lnSpc>
              <a:defRPr i="0"/>
            </a:lvl1pPr>
          </a:lstStyle>
          <a:p>
            <a:pPr/>
            <a:r>
              <a:t>Lesson Title</a:t>
            </a:r>
          </a:p>
        </p:txBody>
      </p:sp>
      <p:sp>
        <p:nvSpPr>
          <p:cNvPr id="73" name="Shape 73"/>
          <p:cNvSpPr/>
          <p:nvPr>
            <p:ph type="body" sz="quarter" idx="1"/>
          </p:nvPr>
        </p:nvSpPr>
        <p:spPr>
          <a:xfrm>
            <a:off x="3370402" y="4034788"/>
            <a:ext cx="2270008" cy="381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marL="0" indent="0" defTabSz="914400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Month, Day, Year</a:t>
            </a:r>
          </a:p>
        </p:txBody>
      </p:sp>
      <p:sp>
        <p:nvSpPr>
          <p:cNvPr id="74" name="Shape 74"/>
          <p:cNvSpPr/>
          <p:nvPr>
            <p:ph type="body" sz="quarter" idx="13"/>
          </p:nvPr>
        </p:nvSpPr>
        <p:spPr>
          <a:xfrm>
            <a:off x="396990" y="2504043"/>
            <a:ext cx="2700339" cy="381001"/>
          </a:xfrm>
          <a:prstGeom prst="rect">
            <a:avLst/>
          </a:prstGeom>
        </p:spPr>
        <p:txBody>
          <a:bodyPr/>
          <a:lstStyle/>
          <a:p>
            <a:pPr marL="0" indent="0" defTabSz="914400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75" name="Shape 7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1_Blank">
    <p:bg>
      <p:bgPr>
        <a:solidFill>
          <a:srgbClr val="4040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  <a:ln w="12700">
            <a:solidFill>
              <a:srgbClr val="42719B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83" name="Shape 83"/>
          <p:cNvSpPr/>
          <p:nvPr/>
        </p:nvSpPr>
        <p:spPr>
          <a:xfrm>
            <a:off x="426891" y="3737612"/>
            <a:ext cx="6335860" cy="3429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</a:defRPr>
            </a:pPr>
          </a:p>
        </p:txBody>
      </p:sp>
      <p:sp>
        <p:nvSpPr>
          <p:cNvPr id="84" name="Shape 84"/>
          <p:cNvSpPr/>
          <p:nvPr/>
        </p:nvSpPr>
        <p:spPr>
          <a:xfrm>
            <a:off x="6247493" y="6540235"/>
            <a:ext cx="2787651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2016 | Coding Boot Camp - All Rights Reserved</a:t>
            </a:r>
          </a:p>
        </p:txBody>
      </p:sp>
      <p:sp>
        <p:nvSpPr>
          <p:cNvPr id="85" name="Shape 8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914400">
              <a:lnSpc>
                <a:spcPct val="90000"/>
              </a:lnSpc>
            </a:lvl1pPr>
          </a:lstStyle>
          <a:p>
            <a:pPr/>
            <a:r>
              <a:t>Section Title</a:t>
            </a:r>
          </a:p>
        </p:txBody>
      </p:sp>
      <p:sp>
        <p:nvSpPr>
          <p:cNvPr id="86" name="Shape 8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/>
        </p:nvSpPr>
        <p:spPr>
          <a:xfrm>
            <a:off x="-1" y="6418964"/>
            <a:ext cx="9155743" cy="457748"/>
          </a:xfrm>
          <a:prstGeom prst="rect">
            <a:avLst/>
          </a:prstGeom>
          <a:solidFill>
            <a:srgbClr val="1D1A3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94" name="Shape 94"/>
          <p:cNvSpPr/>
          <p:nvPr>
            <p:ph type="title"/>
          </p:nvPr>
        </p:nvSpPr>
        <p:spPr>
          <a:xfrm>
            <a:off x="304800" y="0"/>
            <a:ext cx="5470527" cy="653854"/>
          </a:xfrm>
          <a:prstGeom prst="rect">
            <a:avLst/>
          </a:prstGeom>
        </p:spPr>
        <p:txBody>
          <a:bodyPr/>
          <a:lstStyle>
            <a:lvl1pPr defTabSz="914400">
              <a:lnSpc>
                <a:spcPct val="90000"/>
              </a:lnSpc>
              <a:defRPr i="0" sz="2400">
                <a:solidFill>
                  <a:srgbClr val="000000"/>
                </a:solidFill>
              </a:defRPr>
            </a:lvl1pPr>
          </a:lstStyle>
          <a:p>
            <a:pPr/>
            <a:r>
              <a:t>Click to edit Master text styles</a:t>
            </a:r>
          </a:p>
        </p:txBody>
      </p:sp>
      <p:sp>
        <p:nvSpPr>
          <p:cNvPr id="95" name="Shape 95"/>
          <p:cNvSpPr/>
          <p:nvPr/>
        </p:nvSpPr>
        <p:spPr>
          <a:xfrm>
            <a:off x="6247493" y="6540235"/>
            <a:ext cx="2787651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2016 | Coding Boot Camp - All Rights Reserved</a:t>
            </a:r>
          </a:p>
        </p:txBody>
      </p:sp>
      <p:sp>
        <p:nvSpPr>
          <p:cNvPr id="96" name="Shape 96"/>
          <p:cNvSpPr/>
          <p:nvPr/>
        </p:nvSpPr>
        <p:spPr>
          <a:xfrm>
            <a:off x="0" y="653853"/>
            <a:ext cx="9144001" cy="1"/>
          </a:xfrm>
          <a:prstGeom prst="line">
            <a:avLst/>
          </a:prstGeom>
          <a:ln w="41275">
            <a:solidFill>
              <a:srgbClr val="C83232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97" name="Shape 97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/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>
            <a:lvl1pPr defTabSz="914400">
              <a:lnSpc>
                <a:spcPct val="90000"/>
              </a:lnSpc>
              <a:defRPr b="0" i="0" sz="4400">
                <a:solidFill>
                  <a:srgbClr val="0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pPr/>
            <a:r>
              <a:t>Click to edit Master title style</a:t>
            </a:r>
          </a:p>
        </p:txBody>
      </p:sp>
      <p:sp>
        <p:nvSpPr>
          <p:cNvPr id="105" name="Shape 105"/>
          <p:cNvSpPr/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marL="228600" indent="-228600" defTabSz="914400">
              <a:lnSpc>
                <a:spcPct val="90000"/>
              </a:lnSpc>
              <a:spcBef>
                <a:spcPts val="1000"/>
              </a:spcBef>
              <a:defRPr sz="2800"/>
            </a:lvl1pPr>
            <a:lvl2pPr marL="723900" indent="-266700" defTabSz="914400">
              <a:lnSpc>
                <a:spcPct val="90000"/>
              </a:lnSpc>
              <a:spcBef>
                <a:spcPts val="1000"/>
              </a:spcBef>
              <a:buChar char="•"/>
              <a:defRPr sz="2800"/>
            </a:lvl2pPr>
            <a:lvl3pPr marL="1234439" indent="-320039" defTabSz="914400">
              <a:lnSpc>
                <a:spcPct val="90000"/>
              </a:lnSpc>
              <a:spcBef>
                <a:spcPts val="1000"/>
              </a:spcBef>
              <a:defRPr sz="2800"/>
            </a:lvl3pPr>
            <a:lvl4pPr marL="1727200" indent="-355600" defTabSz="914400">
              <a:lnSpc>
                <a:spcPct val="90000"/>
              </a:lnSpc>
              <a:spcBef>
                <a:spcPts val="1000"/>
              </a:spcBef>
              <a:buChar char="•"/>
              <a:defRPr sz="2800"/>
            </a:lvl4pPr>
            <a:lvl5pPr marL="2184400" indent="-355600" defTabSz="914400">
              <a:lnSpc>
                <a:spcPct val="90000"/>
              </a:lnSpc>
              <a:spcBef>
                <a:spcPts val="1000"/>
              </a:spcBef>
              <a:buChar char="•"/>
              <a:defRPr sz="2800"/>
            </a:lvl5pPr>
          </a:lstStyle>
          <a:p>
            <a:pPr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106" name="Shape 106"/>
          <p:cNvSpPr/>
          <p:nvPr>
            <p:ph type="sldNum" sz="quarter" idx="2"/>
          </p:nvPr>
        </p:nvSpPr>
        <p:spPr>
          <a:xfrm>
            <a:off x="8251368" y="6404292"/>
            <a:ext cx="263983" cy="269241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Relationship Id="rId19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19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62626"/>
          </a:solidFill>
          <a:ln w="25400">
            <a:solidFill>
              <a:srgbClr val="3A5E8A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" name="Shape 3"/>
          <p:cNvSpPr/>
          <p:nvPr/>
        </p:nvSpPr>
        <p:spPr>
          <a:xfrm>
            <a:off x="533400" y="6531609"/>
            <a:ext cx="2787650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2016 | Coding Boot Camp - All Rights Reserved</a:t>
            </a:r>
          </a:p>
        </p:txBody>
      </p:sp>
      <p:sp>
        <p:nvSpPr>
          <p:cNvPr id="4" name="Shape 4"/>
          <p:cNvSpPr/>
          <p:nvPr/>
        </p:nvSpPr>
        <p:spPr>
          <a:xfrm>
            <a:off x="426891" y="3737612"/>
            <a:ext cx="6335860" cy="3429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</a:defRPr>
            </a:pPr>
          </a:p>
        </p:txBody>
      </p:sp>
      <p:sp>
        <p:nvSpPr>
          <p:cNvPr id="5" name="Shape 5"/>
          <p:cNvSpPr/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/>
            <a:r>
              <a:t>Section Title</a:t>
            </a:r>
          </a:p>
        </p:txBody>
      </p:sp>
      <p:sp>
        <p:nvSpPr>
          <p:cNvPr id="6" name="Shape 6"/>
          <p:cNvSpPr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 fontScale="100000" lnSpcReduction="0"/>
          </a:bodyPr>
          <a:lstStyle/>
          <a:p>
            <a:pPr/>
          </a:p>
        </p:txBody>
      </p:sp>
      <p:sp>
        <p:nvSpPr>
          <p:cNvPr id="7" name="Shape 7"/>
          <p:cNvSpPr/>
          <p:nvPr>
            <p:ph type="sldNum" sz="quarter" idx="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900">
                <a:solidFill>
                  <a:srgbClr val="888888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</p:sldLayoutIdLst>
  <p:transition xmlns:p14="http://schemas.microsoft.com/office/powerpoint/2010/main" spd="med" advClick="1"/>
  <p:txStyles>
    <p:titleStyle>
      <a:lvl1pPr marL="0" marR="0" indent="0" algn="l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1" spc="0" strike="noStrike" sz="4100" u="none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1pPr>
      <a:lvl2pPr marL="0" marR="0" indent="0" algn="l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1" spc="0" strike="noStrike" sz="4100" u="none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2pPr>
      <a:lvl3pPr marL="0" marR="0" indent="0" algn="l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1" spc="0" strike="noStrike" sz="4100" u="none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3pPr>
      <a:lvl4pPr marL="0" marR="0" indent="0" algn="l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1" spc="0" strike="noStrike" sz="4100" u="none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4pPr>
      <a:lvl5pPr marL="0" marR="0" indent="0" algn="l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1" spc="0" strike="noStrike" sz="4100" u="none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5pPr>
      <a:lvl6pPr marL="0" marR="0" indent="0" algn="l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1" spc="0" strike="noStrike" sz="4100" u="none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6pPr>
      <a:lvl7pPr marL="0" marR="0" indent="0" algn="l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1" spc="0" strike="noStrike" sz="4100" u="none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7pPr>
      <a:lvl8pPr marL="0" marR="0" indent="0" algn="l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1" spc="0" strike="noStrike" sz="4100" u="none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8pPr>
      <a:lvl9pPr marL="0" marR="0" indent="0" algn="l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1" spc="0" strike="noStrike" sz="4100" u="none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9pPr>
    </p:titleStyle>
    <p:bodyStyle>
      <a:lvl1pPr marL="257175" marR="0" indent="-257175" algn="l" defTabSz="6858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4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587829" marR="0" indent="-244929" algn="l" defTabSz="6858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–"/>
        <a:tabLst/>
        <a:defRPr b="0" baseline="0" cap="none" i="0" spc="0" strike="noStrike" sz="24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914400" marR="0" indent="-228600" algn="l" defTabSz="6858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4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1303019" marR="0" indent="-274319" algn="l" defTabSz="6858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–"/>
        <a:tabLst/>
        <a:defRPr b="0" baseline="0" cap="none" i="0" spc="0" strike="noStrike" sz="24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1645920" marR="0" indent="-274320" algn="l" defTabSz="6858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»"/>
        <a:tabLst/>
        <a:defRPr b="0" baseline="0" cap="none" i="0" spc="0" strike="noStrike" sz="24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1988820" marR="0" indent="-274320" algn="l" defTabSz="6858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4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2331720" marR="0" indent="-274320" algn="l" defTabSz="6858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4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2674620" marR="0" indent="-274320" algn="l" defTabSz="6858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4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3017520" marR="0" indent="-274320" algn="l" defTabSz="6858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4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5.pn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.gif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6.pn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6.png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6.jpeg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9.png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7.jpeg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.jpeg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8.jpeg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9.jpeg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0.jpeg"/></Relationships>
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0.png"/></Relationships>
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1.png"/></Relationships>
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2.png"/></Relationships>
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3.png"/></Relationships>
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hyperlink" Target="https://balsamiq.com/" TargetMode="External"/><Relationship Id="rId3" Type="http://schemas.openxmlformats.org/officeDocument/2006/relationships/hyperlink" Target="http://framebox.org/" TargetMode="External"/><Relationship Id="rId4" Type="http://schemas.openxmlformats.org/officeDocument/2006/relationships/hyperlink" Target="http://960.gs/" TargetMode="External"/><Relationship Id="rId5" Type="http://schemas.openxmlformats.org/officeDocument/2006/relationships/hyperlink" Target="http://bit.ly/1sjYaFC" TargetMode="External"/><Relationship Id="rId6" Type="http://schemas.openxmlformats.org/officeDocument/2006/relationships/hyperlink" Target="http://www.designbygrid.com/" TargetMode="External"/><Relationship Id="rId7" Type="http://schemas.openxmlformats.org/officeDocument/2006/relationships/hyperlink" Target="http://bit.ly/1CM4Hzo" TargetMode="External"/><Relationship Id="rId8" Type="http://schemas.openxmlformats.org/officeDocument/2006/relationships/image" Target="../media/image14.pn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.jpeg"/></Relationships>

</file>

<file path=ppt/slides/_rels/slide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3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5.png"/></Relationships>

</file>

<file path=ppt/slides/_rels/slide3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6.png"/></Relationships>

</file>

<file path=ppt/slides/_rels/slide3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png"/></Relationships>

</file>

<file path=ppt/slides/_rels/slide3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png"/></Relationships>

</file>

<file path=ppt/slides/_rels/slide3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png"/></Relationships>

</file>

<file path=ppt/slides/_rels/slide3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3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png"/></Relationships>

</file>

<file path=ppt/slides/_rels/slide3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png"/></Relationships>

</file>

<file path=ppt/slides/_rels/slide3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pn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.jpeg"/></Relationships>

</file>

<file path=ppt/slides/_rels/slide4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4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/Relationships>

</file>

<file path=ppt/slides/_rels/slide4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/Relationships>

</file>

<file path=ppt/slides/_rels/slide4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/Relationships>

</file>

<file path=ppt/slides/_rels/slide4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/Relationships>

</file>

<file path=ppt/slides/_rels/slide4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4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png"/></Relationships>

</file>

<file path=ppt/slides/_rels/slide4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4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png"/></Relationships>

</file>

<file path=ppt/slides/_rels/slide4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pn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.jpeg"/></Relationships>

</file>

<file path=ppt/slides/_rels/slide5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png"/></Relationships>

</file>

<file path=ppt/slides/_rels/slide5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8.png"/></Relationships>

</file>

<file path=ppt/slides/_rels/slide5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8.png"/></Relationships>

</file>

<file path=ppt/slides/_rels/slide5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5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9.png"/></Relationships>

</file>

<file path=ppt/slides/_rels/slide5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9.png"/></Relationships>

</file>

<file path=ppt/slides/_rels/slide5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9.png"/></Relationships>

</file>

<file path=ppt/slides/_rels/slide5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1.jpeg"/></Relationships>

</file>

<file path=ppt/slides/_rels/slide5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5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0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6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7.png"/></Relationships>

</file>

<file path=ppt/slides/_rels/slide6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2.jpeg"/></Relationships>

</file>

<file path=ppt/slides/_rels/slide6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6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6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6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6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6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1.png"/></Relationships>

</file>

<file path=ppt/slides/_rels/slide6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
</file>

<file path=ppt/slides/_rels/slide6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3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7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4.png"/></Relationships>

</file>

<file path=ppt/slides/_rels/slide7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5.png"/></Relationships>

</file>

<file path=ppt/slides/_rels/slide7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7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6.png"/></Relationships>

</file>

<file path=ppt/slides/_rels/slide7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7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7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7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7.png"/></Relationships>

</file>

<file path=ppt/slides/_rels/slide7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7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.jpe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5.jpeg"/></Relationships>

</file>

<file path=ppt/slides/_rels/slide8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8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.gif"/></Relationships>

</file>

<file path=ppt/slides/_rels/slide8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8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8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8.png"/></Relationships>

</file>

<file path=ppt/slides/_rels/slide8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9.png"/></Relationships>

</file>

<file path=ppt/slides/_rels/slide8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8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8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3.jpeg"/><Relationship Id="rId3" Type="http://schemas.openxmlformats.org/officeDocument/2006/relationships/image" Target="../media/image14.jpeg"/></Relationships>

</file>

<file path=ppt/slides/_rels/slide8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Relationship Id="rId4" Type="http://schemas.openxmlformats.org/officeDocument/2006/relationships/image" Target="../media/image32.pn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9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9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3.gif"/></Relationships>

</file>

<file path=ppt/slides/_rels/slide9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9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9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9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33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/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>
            <a:lvl1pPr>
              <a:defRPr i="1"/>
            </a:lvl1pPr>
          </a:lstStyle>
          <a:p>
            <a:pPr/>
            <a:r>
              <a:t>Behold Bootstrap!</a:t>
            </a:r>
          </a:p>
        </p:txBody>
      </p:sp>
      <p:sp>
        <p:nvSpPr>
          <p:cNvPr id="222" name="Shape 222"/>
          <p:cNvSpPr/>
          <p:nvPr>
            <p:ph type="body" sz="quarter" idx="1"/>
          </p:nvPr>
        </p:nvSpPr>
        <p:spPr>
          <a:xfrm>
            <a:off x="3370402" y="4034788"/>
            <a:ext cx="2270009" cy="381001"/>
          </a:xfrm>
          <a:prstGeom prst="rect">
            <a:avLst/>
          </a:prstGeom>
        </p:spPr>
        <p:txBody>
          <a:bodyPr/>
          <a:lstStyle/>
          <a:p>
            <a:pPr/>
            <a:r>
              <a:t>July 23, 2016</a:t>
            </a:r>
          </a:p>
        </p:txBody>
      </p:sp>
      <p:sp>
        <p:nvSpPr>
          <p:cNvPr id="223" name="Shape 223"/>
          <p:cNvSpPr/>
          <p:nvPr>
            <p:ph type="body" idx="13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marL="0" indent="0" defTabSz="914400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Day 6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pPr/>
            <a:r>
              <a:t>The Pains of HW 1</a:t>
            </a:r>
          </a:p>
        </p:txBody>
      </p:sp>
      <p:pic>
        <p:nvPicPr>
          <p:cNvPr id="249" name="image1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8600" y="914400"/>
            <a:ext cx="8686800" cy="4726826"/>
          </a:xfrm>
          <a:prstGeom prst="rect">
            <a:avLst/>
          </a:prstGeom>
          <a:ln>
            <a:solidFill>
              <a:srgbClr val="5B9BD5"/>
            </a:solidFill>
          </a:ln>
        </p:spPr>
      </p:pic>
      <p:sp>
        <p:nvSpPr>
          <p:cNvPr id="250" name="Shape 250"/>
          <p:cNvSpPr/>
          <p:nvPr/>
        </p:nvSpPr>
        <p:spPr>
          <a:xfrm>
            <a:off x="792546" y="5652847"/>
            <a:ext cx="7711342" cy="4370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b="1" i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Plan HTML + CSS makes layout building challenging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pPr/>
            <a:r>
              <a:t>How You (Probably) Feel About CSS</a:t>
            </a:r>
          </a:p>
        </p:txBody>
      </p:sp>
      <p:pic>
        <p:nvPicPr>
          <p:cNvPr id="253" name="image11.gi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19200" y="814232"/>
            <a:ext cx="7086600" cy="531851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pPr/>
            <a:r>
              <a:t>But Then Came Bootstrap…</a:t>
            </a:r>
          </a:p>
        </p:txBody>
      </p:sp>
      <p:pic>
        <p:nvPicPr>
          <p:cNvPr id="256" name="image1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653853"/>
            <a:ext cx="9144000" cy="561109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/>
          <p:nvPr/>
        </p:nvSpPr>
        <p:spPr>
          <a:xfrm>
            <a:off x="304800" y="98052"/>
            <a:ext cx="51054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Powered by Bootstrap</a:t>
            </a:r>
          </a:p>
        </p:txBody>
      </p:sp>
      <p:pic>
        <p:nvPicPr>
          <p:cNvPr id="259" name="image1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5871" y="1287122"/>
            <a:ext cx="9144001" cy="2269589"/>
          </a:xfrm>
          <a:prstGeom prst="rect">
            <a:avLst/>
          </a:prstGeom>
          <a:ln w="12700">
            <a:miter lim="400000"/>
          </a:ln>
        </p:spPr>
      </p:pic>
      <p:sp>
        <p:nvSpPr>
          <p:cNvPr id="260" name="Shape 260"/>
          <p:cNvSpPr/>
          <p:nvPr/>
        </p:nvSpPr>
        <p:spPr>
          <a:xfrm>
            <a:off x="-152401" y="794902"/>
            <a:ext cx="3627122" cy="4370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algn="ctr" defTabSz="685800">
              <a:spcBef>
                <a:spcPts val="500"/>
              </a:spcBef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External CSS Link</a:t>
            </a:r>
          </a:p>
        </p:txBody>
      </p:sp>
      <p:pic>
        <p:nvPicPr>
          <p:cNvPr id="261" name="image14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4297103"/>
            <a:ext cx="9155742" cy="1876582"/>
          </a:xfrm>
          <a:prstGeom prst="rect">
            <a:avLst/>
          </a:prstGeom>
          <a:ln w="12700">
            <a:miter lim="400000"/>
          </a:ln>
        </p:spPr>
      </p:pic>
      <p:sp>
        <p:nvSpPr>
          <p:cNvPr id="262" name="Shape 262"/>
          <p:cNvSpPr/>
          <p:nvPr/>
        </p:nvSpPr>
        <p:spPr>
          <a:xfrm>
            <a:off x="-609600" y="3868596"/>
            <a:ext cx="7467600" cy="4247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 defTabSz="685800">
              <a:spcBef>
                <a:spcPts val="500"/>
              </a:spcBef>
              <a:defRPr b="1" sz="23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Pre-Defined CSS Class (ex: “Jumbotron”)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image1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514" y="661111"/>
            <a:ext cx="9129487" cy="5602186"/>
          </a:xfrm>
          <a:prstGeom prst="rect">
            <a:avLst/>
          </a:prstGeom>
          <a:ln w="12700">
            <a:miter lim="400000"/>
          </a:ln>
        </p:spPr>
      </p:pic>
      <p:sp>
        <p:nvSpPr>
          <p:cNvPr id="265" name="Shape 265"/>
          <p:cNvSpPr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pPr/>
            <a:r>
              <a:t>Powered by Bootstrap</a:t>
            </a:r>
          </a:p>
        </p:txBody>
      </p:sp>
      <p:sp>
        <p:nvSpPr>
          <p:cNvPr id="266" name="Shape 266"/>
          <p:cNvSpPr/>
          <p:nvPr/>
        </p:nvSpPr>
        <p:spPr>
          <a:xfrm>
            <a:off x="6400799" y="3364467"/>
            <a:ext cx="2168350" cy="350663"/>
          </a:xfrm>
          <a:prstGeom prst="rect">
            <a:avLst/>
          </a:prstGeom>
          <a:solidFill>
            <a:srgbClr val="C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class=“jumbotron”</a:t>
            </a:r>
          </a:p>
        </p:txBody>
      </p:sp>
      <p:sp>
        <p:nvSpPr>
          <p:cNvPr id="267" name="Shape 267"/>
          <p:cNvSpPr/>
          <p:nvPr/>
        </p:nvSpPr>
        <p:spPr>
          <a:xfrm>
            <a:off x="304800" y="1077772"/>
            <a:ext cx="8382001" cy="2667001"/>
          </a:xfrm>
          <a:prstGeom prst="rect">
            <a:avLst/>
          </a:prstGeom>
          <a:ln w="101600">
            <a:solidFill>
              <a:srgbClr val="C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pPr/>
            <a:r>
              <a:t>Big Deal!!!</a:t>
            </a:r>
          </a:p>
        </p:txBody>
      </p:sp>
      <p:sp>
        <p:nvSpPr>
          <p:cNvPr id="270" name="Shape 270"/>
          <p:cNvSpPr/>
          <p:nvPr/>
        </p:nvSpPr>
        <p:spPr>
          <a:xfrm>
            <a:off x="304800" y="5064579"/>
            <a:ext cx="8521700" cy="9960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 algn="ctr" defTabSz="685800">
              <a:lnSpc>
                <a:spcPct val="90000"/>
              </a:lnSpc>
              <a:defRPr b="1" i="1" sz="3300">
                <a:latin typeface="Arial"/>
                <a:ea typeface="Arial"/>
                <a:cs typeface="Arial"/>
                <a:sym typeface="Arial"/>
              </a:defRPr>
            </a:pPr>
            <a:r>
              <a:t>Using Bootstrap, </a:t>
            </a:r>
            <a:endParaRPr sz="3000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lnSpc>
                <a:spcPct val="90000"/>
              </a:lnSpc>
              <a:defRPr b="1" i="1" sz="3300">
                <a:latin typeface="Arial"/>
                <a:ea typeface="Arial"/>
                <a:cs typeface="Arial"/>
                <a:sym typeface="Arial"/>
              </a:defRPr>
            </a:pPr>
            <a:r>
              <a:t>we have </a:t>
            </a:r>
            <a:r>
              <a:rPr u="sng"/>
              <a:t>PRE-DEFINED</a:t>
            </a:r>
            <a:r>
              <a:t> CSS Styles.</a:t>
            </a:r>
          </a:p>
        </p:txBody>
      </p:sp>
      <p:pic>
        <p:nvPicPr>
          <p:cNvPr id="271" name="image15.jpg" descr="http://cdn.meme.am/instances/400x/57605058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60650" y="1066800"/>
            <a:ext cx="3810000" cy="3810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/>
          <p:nvPr/>
        </p:nvSpPr>
        <p:spPr>
          <a:xfrm>
            <a:off x="304800" y="98052"/>
            <a:ext cx="51054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Why Use Bootstrap?</a:t>
            </a:r>
          </a:p>
        </p:txBody>
      </p:sp>
      <p:pic>
        <p:nvPicPr>
          <p:cNvPr id="274" name="image16.png" descr="http://i0.wp.com/fribly.com/wp-content/uploads/2014/01/Bootstrap-3-Vector-UI-Kit.png?resize=1054%2C105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8600" y="744473"/>
            <a:ext cx="5467057" cy="5456685"/>
          </a:xfrm>
          <a:prstGeom prst="rect">
            <a:avLst/>
          </a:prstGeom>
          <a:ln w="12700">
            <a:miter lim="400000"/>
          </a:ln>
        </p:spPr>
      </p:pic>
      <p:sp>
        <p:nvSpPr>
          <p:cNvPr id="275" name="Shape 275"/>
          <p:cNvSpPr/>
          <p:nvPr/>
        </p:nvSpPr>
        <p:spPr>
          <a:xfrm>
            <a:off x="5695655" y="1143000"/>
            <a:ext cx="3295945" cy="45559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 marL="257175" indent="-257175" defTabSz="685800">
              <a:lnSpc>
                <a:spcPct val="90000"/>
              </a:lnSpc>
              <a:spcBef>
                <a:spcPts val="500"/>
              </a:spcBef>
              <a:buSzPct val="100000"/>
              <a:buFont typeface="Arial"/>
              <a:buChar char="•"/>
              <a:defRPr b="1" sz="2200" u="sng">
                <a:latin typeface="Arial"/>
                <a:ea typeface="Arial"/>
                <a:cs typeface="Arial"/>
                <a:sym typeface="Arial"/>
              </a:defRPr>
            </a:pPr>
            <a:r>
              <a:t>Reason #1: UI Kit</a:t>
            </a:r>
          </a:p>
          <a:p>
            <a:pPr marL="257175" indent="-257175" defTabSz="685800">
              <a:lnSpc>
                <a:spcPct val="90000"/>
              </a:lnSpc>
              <a:spcBef>
                <a:spcPts val="500"/>
              </a:spcBef>
              <a:buSzPct val="100000"/>
              <a:buFont typeface="Arial"/>
              <a:buChar char="•"/>
              <a:defRPr b="1" sz="22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lnSpc>
                <a:spcPct val="90000"/>
              </a:lnSpc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Familiarize yourself with the UI features it offers via the documentation.</a:t>
            </a:r>
          </a:p>
          <a:p>
            <a:pPr marL="257175" indent="-257175" defTabSz="685800">
              <a:lnSpc>
                <a:spcPct val="90000"/>
              </a:lnSpc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lnSpc>
                <a:spcPct val="90000"/>
              </a:lnSpc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Once Bootstrap is active, you can simply copy snippets from the documentation to save yourself major time of creating elements yourself.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/>
          <p:nvPr/>
        </p:nvSpPr>
        <p:spPr>
          <a:xfrm>
            <a:off x="304800" y="98052"/>
            <a:ext cx="51054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Why Use Bootstrap?</a:t>
            </a:r>
          </a:p>
        </p:txBody>
      </p:sp>
      <p:pic>
        <p:nvPicPr>
          <p:cNvPr id="278" name="image17.jpg" descr="http://julienrenaux.fr/wp-content/uploads/2013/03/responsive-templates-860x200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33400" y="4114798"/>
            <a:ext cx="8191500" cy="1905001"/>
          </a:xfrm>
          <a:prstGeom prst="rect">
            <a:avLst/>
          </a:prstGeom>
          <a:ln w="12700">
            <a:miter lim="400000"/>
          </a:ln>
        </p:spPr>
      </p:pic>
      <p:sp>
        <p:nvSpPr>
          <p:cNvPr id="279" name="Shape 279"/>
          <p:cNvSpPr/>
          <p:nvPr/>
        </p:nvSpPr>
        <p:spPr>
          <a:xfrm>
            <a:off x="457200" y="990599"/>
            <a:ext cx="8077200" cy="30043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 defTabSz="685800">
              <a:spcBef>
                <a:spcPts val="500"/>
              </a:spcBef>
              <a:defRPr b="1" sz="2200">
                <a:latin typeface="Arial"/>
                <a:ea typeface="Arial"/>
                <a:cs typeface="Arial"/>
                <a:sym typeface="Arial"/>
              </a:defRPr>
            </a:pPr>
            <a:r>
              <a:t>Reason #2: Mobile Responsiveness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One of the most compelling reasons to use Bootstrap is the default </a:t>
            </a:r>
            <a:r>
              <a:rPr b="1" u="sng"/>
              <a:t>mobile-responsive </a:t>
            </a:r>
            <a:r>
              <a:t>quality it provides.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This means that your website will look “good” automatically when viewed on screens ranging from monitors to tablets to phones.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&gt; YOUR TURN!!</a:t>
            </a:r>
          </a:p>
        </p:txBody>
      </p:sp>
      <p:sp>
        <p:nvSpPr>
          <p:cNvPr id="282" name="Shape 282"/>
          <p:cNvSpPr/>
          <p:nvPr/>
        </p:nvSpPr>
        <p:spPr>
          <a:xfrm>
            <a:off x="304800" y="847665"/>
            <a:ext cx="8686800" cy="24199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 sz="2000">
                <a:latin typeface="Arial"/>
                <a:ea typeface="Arial"/>
                <a:cs typeface="Arial"/>
                <a:sym typeface="Arial"/>
              </a:defRPr>
            </a:pPr>
            <a:r>
              <a:t>Warmup Activity:</a:t>
            </a:r>
          </a:p>
          <a:p>
            <a:pPr>
              <a:defRPr sz="2000"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As a repeat of last class, quickly create an HTML webpage.</a:t>
            </a:r>
          </a:p>
          <a:p>
            <a:pPr>
              <a:defRPr sz="2000"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Then add in a Bootstrap component of your choosing.</a:t>
            </a:r>
          </a:p>
          <a:p>
            <a:pPr>
              <a:defRPr sz="2000"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defRPr i="1" sz="2000">
                <a:latin typeface="Arial"/>
                <a:ea typeface="Arial"/>
                <a:cs typeface="Arial"/>
                <a:sym typeface="Arial"/>
              </a:defRPr>
            </a:pPr>
            <a:r>
              <a:t>Hint: Copy the Bootstrap CSS link. Then copy the code from any Bootstrap element or CSS.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pPr/>
            <a:r>
              <a:t>Next Phase Bootstrap</a:t>
            </a:r>
          </a:p>
        </p:txBody>
      </p:sp>
      <p:sp>
        <p:nvSpPr>
          <p:cNvPr id="285" name="Shape 285"/>
          <p:cNvSpPr/>
          <p:nvPr/>
        </p:nvSpPr>
        <p:spPr>
          <a:xfrm>
            <a:off x="304800" y="1981058"/>
            <a:ext cx="8534400" cy="27434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 defTabSz="685800">
              <a:defRPr b="1" i="1" sz="3600">
                <a:latin typeface="Arial"/>
                <a:ea typeface="Arial"/>
                <a:cs typeface="Arial"/>
                <a:sym typeface="Arial"/>
              </a:defRPr>
            </a:pPr>
            <a:r>
              <a:t>Last class, we focused on Bootstrap Components (like buttons and tables).</a:t>
            </a:r>
            <a:endParaRPr sz="3300">
              <a:latin typeface="Calibri Light"/>
              <a:ea typeface="Calibri Light"/>
              <a:cs typeface="Calibri Light"/>
              <a:sym typeface="Calibri Light"/>
            </a:endParaRPr>
          </a:p>
          <a:p>
            <a:pPr defTabSz="685800">
              <a:defRPr b="1" i="1" sz="3600">
                <a:latin typeface="Arial"/>
                <a:ea typeface="Arial"/>
                <a:cs typeface="Arial"/>
                <a:sym typeface="Arial"/>
              </a:defRPr>
            </a:pPr>
          </a:p>
          <a:p>
            <a:pPr defTabSz="685800">
              <a:defRPr b="1" i="1" sz="3600">
                <a:latin typeface="Arial"/>
                <a:ea typeface="Arial"/>
                <a:cs typeface="Arial"/>
                <a:sym typeface="Arial"/>
              </a:defRPr>
            </a:pPr>
            <a:r>
              <a:t>Today we’ll be focused on using Bootstrap to build layouts.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26" name="image5.jpg" descr="http://thewealthwatchman.com/wp-content/uploads/2014/11/Mining-silver-quicksand-2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15241"/>
            <a:ext cx="9137571" cy="688332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/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/>
          <a:p>
            <a:pPr/>
            <a:r>
              <a:t>Sketching / Grid Layouts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Take a Huge Breath…</a:t>
            </a:r>
          </a:p>
        </p:txBody>
      </p:sp>
      <p:pic>
        <p:nvPicPr>
          <p:cNvPr id="290" name="image18.jpg" descr="https://wellplayedmusic.files.wordpress.com/2014/12/deep-breath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52600" y="890457"/>
            <a:ext cx="6019800" cy="542574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Shape 292"/>
          <p:cNvSpPr/>
          <p:nvPr/>
        </p:nvSpPr>
        <p:spPr>
          <a:xfrm>
            <a:off x="1419491" y="5886429"/>
            <a:ext cx="6381264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i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Facebook surf at your own peril (and to the peril of the galaxy)</a:t>
            </a:r>
          </a:p>
        </p:txBody>
      </p:sp>
      <p:sp>
        <p:nvSpPr>
          <p:cNvPr id="293" name="Shape 293"/>
          <p:cNvSpPr/>
          <p:nvPr/>
        </p:nvSpPr>
        <p:spPr>
          <a:xfrm>
            <a:off x="185057" y="820958"/>
            <a:ext cx="8850088" cy="47639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algn="ctr" defTabSz="685800">
              <a:spcBef>
                <a:spcPts val="500"/>
              </a:spcBef>
              <a:defRPr b="1" sz="2400">
                <a:latin typeface="Arial"/>
                <a:ea typeface="Arial"/>
                <a:cs typeface="Arial"/>
                <a:sym typeface="Arial"/>
              </a:defRPr>
            </a:pPr>
            <a:r>
              <a:t>Because in our opinion, these next two sections are of the</a:t>
            </a:r>
          </a:p>
          <a:p>
            <a:pPr algn="ctr" defTabSz="685800">
              <a:spcBef>
                <a:spcPts val="1100"/>
              </a:spcBef>
              <a:defRPr b="1" sz="4800">
                <a:latin typeface="Arial"/>
                <a:ea typeface="Arial"/>
                <a:cs typeface="Arial"/>
                <a:sym typeface="Arial"/>
              </a:defRPr>
            </a:pPr>
            <a:r>
              <a:t>MOST IMPORTANT ONES</a:t>
            </a:r>
            <a:endParaRPr sz="2400"/>
          </a:p>
          <a:p>
            <a:pPr algn="ctr" defTabSz="685800">
              <a:spcBef>
                <a:spcPts val="800"/>
              </a:spcBef>
              <a:defRPr sz="3600">
                <a:latin typeface="Arial"/>
                <a:ea typeface="Arial"/>
                <a:cs typeface="Arial"/>
                <a:sym typeface="Arial"/>
              </a:defRPr>
            </a:pPr>
            <a:r>
              <a:t>in the </a:t>
            </a:r>
            <a:r>
              <a:rPr b="1" u="sng"/>
              <a:t>ENTIRE</a:t>
            </a:r>
            <a:r>
              <a:t> program.</a:t>
            </a:r>
            <a:endParaRPr b="1" sz="4800"/>
          </a:p>
          <a:p>
            <a:pPr algn="ctr" defTabSz="685800">
              <a:spcBef>
                <a:spcPts val="500"/>
              </a:spcBef>
              <a:defRPr b="1" sz="1000">
                <a:latin typeface="Arial"/>
                <a:ea typeface="Arial"/>
                <a:cs typeface="Arial"/>
                <a:sym typeface="Arial"/>
              </a:defRPr>
            </a:pPr>
          </a:p>
          <a:p>
            <a:pPr algn="ctr" defTabSz="685800">
              <a:spcBef>
                <a:spcPts val="500"/>
              </a:spcBef>
              <a:defRPr b="1" sz="1000">
                <a:latin typeface="Arial"/>
                <a:ea typeface="Arial"/>
                <a:cs typeface="Arial"/>
                <a:sym typeface="Arial"/>
              </a:defRPr>
            </a:pPr>
          </a:p>
          <a:p>
            <a:pPr algn="ctr" defTabSz="685800">
              <a:spcBef>
                <a:spcPts val="500"/>
              </a:spcBef>
              <a:defRPr b="1" sz="1000">
                <a:latin typeface="Arial"/>
                <a:ea typeface="Arial"/>
                <a:cs typeface="Arial"/>
                <a:sym typeface="Arial"/>
              </a:defRPr>
            </a:pPr>
          </a:p>
          <a:p>
            <a:pPr algn="ctr" defTabSz="685800">
              <a:spcBef>
                <a:spcPts val="500"/>
              </a:spcBef>
              <a:defRPr b="1" sz="1000">
                <a:latin typeface="Arial"/>
                <a:ea typeface="Arial"/>
                <a:cs typeface="Arial"/>
                <a:sym typeface="Arial"/>
              </a:defRPr>
            </a:pPr>
          </a:p>
          <a:p>
            <a:pPr algn="ctr" defTabSz="685800">
              <a:spcBef>
                <a:spcPts val="500"/>
              </a:spcBef>
              <a:defRPr b="1" sz="1000">
                <a:latin typeface="Arial"/>
                <a:ea typeface="Arial"/>
                <a:cs typeface="Arial"/>
                <a:sym typeface="Arial"/>
              </a:defRPr>
            </a:pPr>
          </a:p>
          <a:p>
            <a:pPr algn="ctr" defTabSz="685800">
              <a:spcBef>
                <a:spcPts val="500"/>
              </a:spcBef>
              <a:defRPr b="1" sz="1000">
                <a:latin typeface="Arial"/>
                <a:ea typeface="Arial"/>
                <a:cs typeface="Arial"/>
                <a:sym typeface="Arial"/>
              </a:defRPr>
            </a:pPr>
          </a:p>
          <a:p>
            <a:pPr algn="ctr" defTabSz="685800">
              <a:spcBef>
                <a:spcPts val="500"/>
              </a:spcBef>
              <a:defRPr b="1" sz="1000">
                <a:latin typeface="Arial"/>
                <a:ea typeface="Arial"/>
                <a:cs typeface="Arial"/>
                <a:sym typeface="Arial"/>
              </a:defRPr>
            </a:pPr>
          </a:p>
          <a:p>
            <a:pPr algn="ctr" defTabSz="685800">
              <a:spcBef>
                <a:spcPts val="500"/>
              </a:spcBef>
              <a:defRPr sz="800">
                <a:latin typeface="Arial"/>
                <a:ea typeface="Arial"/>
                <a:cs typeface="Arial"/>
                <a:sym typeface="Arial"/>
              </a:defRPr>
            </a:pPr>
          </a:p>
          <a:p>
            <a:pPr algn="ctr" defTabSz="685800">
              <a:spcBef>
                <a:spcPts val="500"/>
              </a:spcBef>
              <a:defRPr b="1" sz="1000">
                <a:latin typeface="Arial"/>
                <a:ea typeface="Arial"/>
                <a:cs typeface="Arial"/>
                <a:sym typeface="Arial"/>
              </a:defRPr>
            </a:pPr>
          </a:p>
          <a:p>
            <a:pPr algn="ctr" defTabSz="685800">
              <a:spcBef>
                <a:spcPts val="500"/>
              </a:spcBef>
              <a:defRPr b="1" sz="1000">
                <a:latin typeface="Arial"/>
                <a:ea typeface="Arial"/>
                <a:cs typeface="Arial"/>
                <a:sym typeface="Arial"/>
              </a:defRPr>
            </a:pPr>
          </a:p>
          <a:p>
            <a:pPr algn="ctr" defTabSz="685800">
              <a:spcBef>
                <a:spcPts val="500"/>
              </a:spcBef>
              <a:defRPr b="1" sz="1000">
                <a:latin typeface="Arial"/>
                <a:ea typeface="Arial"/>
                <a:cs typeface="Arial"/>
                <a:sym typeface="Arial"/>
              </a:defRPr>
            </a:pPr>
          </a:p>
          <a:p>
            <a:pPr algn="ctr" defTabSz="685800">
              <a:spcBef>
                <a:spcPts val="500"/>
              </a:spcBef>
              <a:defRPr b="1" sz="10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94" name="Shape 294"/>
          <p:cNvSpPr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FOCUS!</a:t>
            </a:r>
          </a:p>
        </p:txBody>
      </p:sp>
      <p:pic>
        <p:nvPicPr>
          <p:cNvPr id="295" name="image19.jpg" descr="http://images.sequart.org/images/Star-Wars-still-use-the-force-luke-e1415132076759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38325" y="3076305"/>
            <a:ext cx="5543551" cy="257175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hape 297"/>
          <p:cNvSpPr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FOCUS!</a:t>
            </a:r>
          </a:p>
        </p:txBody>
      </p:sp>
      <p:sp>
        <p:nvSpPr>
          <p:cNvPr id="298" name="Shape 298"/>
          <p:cNvSpPr/>
          <p:nvPr/>
        </p:nvSpPr>
        <p:spPr>
          <a:xfrm>
            <a:off x="443344" y="2971799"/>
            <a:ext cx="8229601" cy="6098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 defTabSz="685800">
              <a:spcBef>
                <a:spcPts val="800"/>
              </a:spcBef>
              <a:defRPr sz="36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Relax. That doesn’t mean its hard.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Shape 300"/>
          <p:cNvSpPr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pPr/>
            <a:r>
              <a:t>Importance of Sketches</a:t>
            </a:r>
          </a:p>
        </p:txBody>
      </p:sp>
      <p:pic>
        <p:nvPicPr>
          <p:cNvPr id="301" name="image20.jpg" descr="http://speckycdn.sdm.netdna-cdn.com/wp-content/uploads/2011/05/wireframe-sketch-07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87513" y="1905000"/>
            <a:ext cx="3897813" cy="3276600"/>
          </a:xfrm>
          <a:prstGeom prst="rect">
            <a:avLst/>
          </a:prstGeom>
          <a:ln w="12700">
            <a:miter lim="400000"/>
          </a:ln>
        </p:spPr>
      </p:pic>
      <p:sp>
        <p:nvSpPr>
          <p:cNvPr id="302" name="Shape 302"/>
          <p:cNvSpPr/>
          <p:nvPr/>
        </p:nvSpPr>
        <p:spPr>
          <a:xfrm>
            <a:off x="457200" y="1295400"/>
            <a:ext cx="4495800" cy="51074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Because every aspect of a site’s “look” is defined by HTML/CSS – it is crucial to have a detailed sketch going in.</a:t>
            </a: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Pay particular attention to the location of navigation bars, titles, headers, content, images, footers etc. </a:t>
            </a: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When imagining alignments, in particular, be mindful of the </a:t>
            </a:r>
            <a:r>
              <a:rPr b="1" i="1" u="sng"/>
              <a:t>grid</a:t>
            </a:r>
            <a:r>
              <a:rPr i="1"/>
              <a:t> </a:t>
            </a:r>
          </a:p>
          <a:p>
            <a:pPr defTabSz="685800">
              <a:spcBef>
                <a:spcPts val="500"/>
              </a:spcBef>
              <a:defRPr sz="2200">
                <a:latin typeface="Arial"/>
                <a:ea typeface="Arial"/>
                <a:cs typeface="Arial"/>
                <a:sym typeface="Arial"/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/>
          <p:nvPr/>
        </p:nvSpPr>
        <p:spPr>
          <a:xfrm>
            <a:off x="304800" y="98052"/>
            <a:ext cx="51054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Designing with a Grid in Mind</a:t>
            </a:r>
          </a:p>
        </p:txBody>
      </p:sp>
      <p:pic>
        <p:nvPicPr>
          <p:cNvPr id="305" name="image21.png" descr="https://cdn.tutsplus.com/webdesign/uploads/legacy/tuts/341_wf/wireframe-bar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14400" y="990600"/>
            <a:ext cx="6827519" cy="4800600"/>
          </a:xfrm>
          <a:prstGeom prst="rect">
            <a:avLst/>
          </a:prstGeom>
          <a:ln w="12700">
            <a:miter lim="400000"/>
          </a:ln>
        </p:spPr>
      </p:pic>
      <p:sp>
        <p:nvSpPr>
          <p:cNvPr id="306" name="Shape 306"/>
          <p:cNvSpPr/>
          <p:nvPr/>
        </p:nvSpPr>
        <p:spPr>
          <a:xfrm>
            <a:off x="457200" y="5867400"/>
            <a:ext cx="82296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Grids serve to align elements aesthetically.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/>
          <p:nvPr/>
        </p:nvSpPr>
        <p:spPr>
          <a:xfrm>
            <a:off x="304800" y="98052"/>
            <a:ext cx="51054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Facebook’s Grid</a:t>
            </a:r>
          </a:p>
        </p:txBody>
      </p:sp>
      <p:pic>
        <p:nvPicPr>
          <p:cNvPr id="309" name="image2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1000" y="756414"/>
            <a:ext cx="6110121" cy="5612159"/>
          </a:xfrm>
          <a:prstGeom prst="rect">
            <a:avLst/>
          </a:prstGeom>
          <a:ln w="12700">
            <a:miter lim="400000"/>
          </a:ln>
        </p:spPr>
      </p:pic>
      <p:sp>
        <p:nvSpPr>
          <p:cNvPr id="310" name="Shape 310"/>
          <p:cNvSpPr/>
          <p:nvPr/>
        </p:nvSpPr>
        <p:spPr>
          <a:xfrm>
            <a:off x="6491120" y="1295400"/>
            <a:ext cx="2500481" cy="38547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 defTabSz="685800">
              <a:spcBef>
                <a:spcPts val="500"/>
              </a:spcBef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Facebook is a perfect example of a website where the “grid-layout” is obvious. </a:t>
            </a:r>
            <a:endParaRPr sz="2400"/>
          </a:p>
          <a:p>
            <a:pPr defTabSz="685800">
              <a:spcBef>
                <a:spcPts val="500"/>
              </a:spcBef>
              <a:defRPr sz="2200">
                <a:latin typeface="Arial"/>
                <a:ea typeface="Arial"/>
                <a:cs typeface="Arial"/>
                <a:sym typeface="Arial"/>
              </a:defRPr>
            </a:pPr>
          </a:p>
          <a:p>
            <a:pPr defTabSz="685800">
              <a:spcBef>
                <a:spcPts val="500"/>
              </a:spcBef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Grids make it easy to have content (text, images, and regions) align aesthetically.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/>
          <p:nvPr/>
        </p:nvSpPr>
        <p:spPr>
          <a:xfrm>
            <a:off x="304800" y="98052"/>
            <a:ext cx="51054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A More Complex Grid…</a:t>
            </a:r>
          </a:p>
        </p:txBody>
      </p:sp>
      <p:pic>
        <p:nvPicPr>
          <p:cNvPr id="313" name="image23.png" descr="http://eyelearn.org/ma-stu-gallery/gridEssay-2013/aimee/images/gu-grid.png"/>
          <p:cNvPicPr>
            <a:picLocks noChangeAspect="1"/>
          </p:cNvPicPr>
          <p:nvPr/>
        </p:nvPicPr>
        <p:blipFill>
          <a:blip r:embed="rId2">
            <a:extLst/>
          </a:blip>
          <a:srcRect l="10693" t="0" r="10674" b="0"/>
          <a:stretch>
            <a:fillRect/>
          </a:stretch>
        </p:blipFill>
        <p:spPr>
          <a:xfrm>
            <a:off x="779765" y="914400"/>
            <a:ext cx="7578531" cy="53049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/>
          <p:nvPr/>
        </p:nvSpPr>
        <p:spPr>
          <a:xfrm>
            <a:off x="304800" y="98052"/>
            <a:ext cx="51054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A More Complex Grid…</a:t>
            </a:r>
          </a:p>
        </p:txBody>
      </p:sp>
      <p:pic>
        <p:nvPicPr>
          <p:cNvPr id="316" name="image24.png" descr="http://1.bp.blogspot.com/-MApmsFuowRg/U4b9KpiOLbI/AAAAAAAAAh4/pDVukrQsJ_Y/s1600/cnn.png"/>
          <p:cNvPicPr>
            <a:picLocks noChangeAspect="1"/>
          </p:cNvPicPr>
          <p:nvPr/>
        </p:nvPicPr>
        <p:blipFill>
          <a:blip r:embed="rId2">
            <a:extLst/>
          </a:blip>
          <a:srcRect l="10542" t="0" r="10523" b="0"/>
          <a:stretch>
            <a:fillRect/>
          </a:stretch>
        </p:blipFill>
        <p:spPr>
          <a:xfrm>
            <a:off x="305254" y="990600"/>
            <a:ext cx="8610146" cy="5272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Shape 318"/>
          <p:cNvSpPr/>
          <p:nvPr/>
        </p:nvSpPr>
        <p:spPr>
          <a:xfrm>
            <a:off x="304800" y="98052"/>
            <a:ext cx="51054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Tools for Sketch / Grid Creation</a:t>
            </a:r>
          </a:p>
        </p:txBody>
      </p:sp>
      <p:sp>
        <p:nvSpPr>
          <p:cNvPr id="319" name="Shape 319"/>
          <p:cNvSpPr/>
          <p:nvPr/>
        </p:nvSpPr>
        <p:spPr>
          <a:xfrm>
            <a:off x="457200" y="1295400"/>
            <a:ext cx="8229600" cy="44773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 defTabSz="685800">
              <a:lnSpc>
                <a:spcPct val="80000"/>
              </a:lnSpc>
              <a:spcBef>
                <a:spcPts val="400"/>
              </a:spcBef>
              <a:defRPr b="1" sz="2000" u="sng">
                <a:latin typeface="Arial"/>
                <a:ea typeface="Arial"/>
                <a:cs typeface="Arial"/>
                <a:sym typeface="Arial"/>
              </a:defRPr>
            </a:pPr>
            <a:r>
              <a:t>Wireframing Tools:</a:t>
            </a:r>
          </a:p>
          <a:p>
            <a:pPr marL="257175" indent="-257175" defTabSz="685800">
              <a:lnSpc>
                <a:spcPct val="80000"/>
              </a:lnSpc>
              <a:spcBef>
                <a:spcPts val="500"/>
              </a:spcBef>
              <a:buSzPct val="100000"/>
              <a:buFont typeface="Arial"/>
              <a:buChar char="•"/>
              <a:defRPr sz="2300">
                <a:latin typeface="Arial"/>
                <a:ea typeface="Arial"/>
                <a:cs typeface="Arial"/>
                <a:sym typeface="Arial"/>
              </a:defRPr>
            </a:pPr>
            <a:r>
              <a:t>Balsamiq***: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https://balsamiq.com/</a:t>
            </a:r>
            <a:r>
              <a:t> </a:t>
            </a:r>
            <a:endParaRPr sz="2000"/>
          </a:p>
          <a:p>
            <a:pPr marL="257175" indent="-257175" defTabSz="685800">
              <a:lnSpc>
                <a:spcPct val="80000"/>
              </a:lnSpc>
              <a:spcBef>
                <a:spcPts val="500"/>
              </a:spcBef>
              <a:buSzPct val="100000"/>
              <a:buFont typeface="Arial"/>
              <a:buChar char="•"/>
              <a:defRPr sz="2300">
                <a:latin typeface="Arial"/>
                <a:ea typeface="Arial"/>
                <a:cs typeface="Arial"/>
                <a:sym typeface="Arial"/>
              </a:defRPr>
            </a:pPr>
            <a:r>
              <a:t>Framebox: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 invalidUrl="" action="" tgtFrame="" tooltip="" history="1" highlightClick="0" endSnd="0"/>
              </a:rPr>
              <a:t>http://framebox.org/</a:t>
            </a:r>
            <a:r>
              <a:t> </a:t>
            </a:r>
            <a:endParaRPr sz="2000"/>
          </a:p>
          <a:p>
            <a:pPr marL="257175" indent="-257175" defTabSz="685800">
              <a:lnSpc>
                <a:spcPct val="80000"/>
              </a:lnSpc>
              <a:spcBef>
                <a:spcPts val="500"/>
              </a:spcBef>
              <a:buSzPct val="100000"/>
              <a:buFont typeface="Arial"/>
              <a:buChar char="•"/>
              <a:defRPr sz="2300">
                <a:latin typeface="Arial"/>
                <a:ea typeface="Arial"/>
                <a:cs typeface="Arial"/>
                <a:sym typeface="Arial"/>
              </a:defRPr>
            </a:pPr>
            <a:r>
              <a:t>Pen and Paper: Your notebook</a:t>
            </a:r>
            <a:endParaRPr sz="2000"/>
          </a:p>
          <a:p>
            <a:pPr marL="257175" indent="-257175" defTabSz="685800">
              <a:lnSpc>
                <a:spcPct val="80000"/>
              </a:lnSpc>
              <a:spcBef>
                <a:spcPts val="400"/>
              </a:spcBef>
              <a:buSzPct val="100000"/>
              <a:buFont typeface="Arial"/>
              <a:buChar char="•"/>
              <a:defRPr b="1" sz="2000">
                <a:latin typeface="Arial"/>
                <a:ea typeface="Arial"/>
                <a:cs typeface="Arial"/>
                <a:sym typeface="Arial"/>
              </a:defRPr>
            </a:pPr>
          </a:p>
          <a:p>
            <a:pPr defTabSz="685800">
              <a:lnSpc>
                <a:spcPct val="80000"/>
              </a:lnSpc>
              <a:spcBef>
                <a:spcPts val="400"/>
              </a:spcBef>
              <a:defRPr b="1" sz="2000" u="sng">
                <a:latin typeface="Arial"/>
                <a:ea typeface="Arial"/>
                <a:cs typeface="Arial"/>
                <a:sym typeface="Arial"/>
              </a:defRPr>
            </a:pPr>
            <a:r>
              <a:t>Grids for Photoshop / Illustrator:</a:t>
            </a:r>
          </a:p>
          <a:p>
            <a:pPr marL="257175" indent="-257175" defTabSz="685800">
              <a:lnSpc>
                <a:spcPct val="80000"/>
              </a:lnSpc>
              <a:spcBef>
                <a:spcPts val="500"/>
              </a:spcBef>
              <a:buSzPct val="100000"/>
              <a:buFont typeface="Arial"/>
              <a:buChar char="•"/>
              <a:defRPr sz="2300">
                <a:latin typeface="Arial"/>
                <a:ea typeface="Arial"/>
                <a:cs typeface="Arial"/>
                <a:sym typeface="Arial"/>
              </a:defRPr>
            </a:pPr>
            <a:r>
              <a:t>960 GS: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4" invalidUrl="" action="" tgtFrame="" tooltip="" history="1" highlightClick="0" endSnd="0"/>
              </a:rPr>
              <a:t>http://960.gs/</a:t>
            </a:r>
            <a:endParaRPr sz="2800"/>
          </a:p>
          <a:p>
            <a:pPr marL="257175" indent="-257175" defTabSz="685800">
              <a:lnSpc>
                <a:spcPct val="80000"/>
              </a:lnSpc>
              <a:spcBef>
                <a:spcPts val="500"/>
              </a:spcBef>
              <a:buSzPct val="100000"/>
              <a:buFont typeface="Arial"/>
              <a:buChar char="•"/>
              <a:defRPr sz="2300">
                <a:latin typeface="Arial"/>
                <a:ea typeface="Arial"/>
                <a:cs typeface="Arial"/>
                <a:sym typeface="Arial"/>
              </a:defRPr>
            </a:pPr>
            <a:r>
              <a:t>GuideGuide: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 invalidUrl="" action="" tgtFrame="" tooltip="" history="1" highlightClick="0" endSnd="0"/>
              </a:rPr>
              <a:t>http://framebox.org/</a:t>
            </a:r>
            <a:r>
              <a:t> </a:t>
            </a:r>
            <a:endParaRPr sz="2000"/>
          </a:p>
          <a:p>
            <a:pPr marL="257175" indent="-257175" defTabSz="685800">
              <a:lnSpc>
                <a:spcPct val="80000"/>
              </a:lnSpc>
              <a:spcBef>
                <a:spcPts val="4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</a:p>
          <a:p>
            <a:pPr defTabSz="685800">
              <a:lnSpc>
                <a:spcPct val="80000"/>
              </a:lnSpc>
              <a:spcBef>
                <a:spcPts val="400"/>
              </a:spcBef>
              <a:defRPr b="1" sz="2000" u="sng">
                <a:latin typeface="Arial"/>
                <a:ea typeface="Arial"/>
                <a:cs typeface="Arial"/>
                <a:sym typeface="Arial"/>
              </a:defRPr>
            </a:pPr>
            <a:r>
              <a:t>Designing with Grids Guides: </a:t>
            </a:r>
          </a:p>
          <a:p>
            <a:pPr marL="257175" indent="-257175" defTabSz="685800">
              <a:lnSpc>
                <a:spcPct val="80000"/>
              </a:lnSpc>
              <a:spcBef>
                <a:spcPts val="4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960 Grid System Made Easy: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5" invalidUrl="" action="" tgtFrame="" tooltip="" history="1" highlightClick="0" endSnd="0"/>
              </a:rPr>
              <a:t>http://bit.ly/1sjYaFC</a:t>
            </a:r>
            <a:r>
              <a:t> </a:t>
            </a:r>
          </a:p>
          <a:p>
            <a:pPr marL="257175" indent="-257175" defTabSz="685800">
              <a:lnSpc>
                <a:spcPct val="80000"/>
              </a:lnSpc>
              <a:spcBef>
                <a:spcPts val="4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Design by Grid: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6" invalidUrl="" action="" tgtFrame="" tooltip="" history="1" highlightClick="0" endSnd="0"/>
              </a:rPr>
              <a:t>http://www.designbygrid.com/</a:t>
            </a:r>
          </a:p>
          <a:p>
            <a:pPr marL="257175" indent="-257175" defTabSz="685800">
              <a:lnSpc>
                <a:spcPct val="80000"/>
              </a:lnSpc>
              <a:spcBef>
                <a:spcPts val="4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Designing with Grid-Based Approach: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7" invalidUrl="" action="" tgtFrame="" tooltip="" history="1" highlightClick="0" endSnd="0"/>
              </a:rPr>
              <a:t>http://bit.ly/1CM4Hzo</a:t>
            </a:r>
            <a:r>
              <a:t> </a:t>
            </a:r>
          </a:p>
        </p:txBody>
      </p:sp>
      <p:pic>
        <p:nvPicPr>
          <p:cNvPr id="320" name="image25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6020656" y="1219200"/>
            <a:ext cx="2666145" cy="32004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29" name="image6.jpg" descr="https://canterburynyc.files.wordpress.com/2014/03/whale-just-breath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62623" y="0"/>
            <a:ext cx="9669244" cy="689739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/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/>
          <a:p>
            <a:pPr/>
            <a:r>
              <a:t>Rows and Columns</a:t>
            </a:r>
          </a:p>
        </p:txBody>
      </p:sp>
      <p:sp>
        <p:nvSpPr>
          <p:cNvPr id="323" name="Shape 323"/>
          <p:cNvSpPr/>
          <p:nvPr/>
        </p:nvSpPr>
        <p:spPr>
          <a:xfrm>
            <a:off x="365846" y="3995989"/>
            <a:ext cx="6457951" cy="3752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defTabSz="685800">
              <a:defRPr b="1" i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Workshop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5" name="image2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06790" y="820038"/>
            <a:ext cx="5742889" cy="5477653"/>
          </a:xfrm>
          <a:prstGeom prst="rect">
            <a:avLst/>
          </a:prstGeom>
          <a:ln w="12700">
            <a:miter lim="400000"/>
          </a:ln>
        </p:spPr>
      </p:pic>
      <p:sp>
        <p:nvSpPr>
          <p:cNvPr id="326" name="Shape 326"/>
          <p:cNvSpPr/>
          <p:nvPr/>
        </p:nvSpPr>
        <p:spPr>
          <a:xfrm>
            <a:off x="304800" y="98052"/>
            <a:ext cx="88392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Web Design Fundamentally = Wireframes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Shape 328"/>
          <p:cNvSpPr/>
          <p:nvPr/>
        </p:nvSpPr>
        <p:spPr>
          <a:xfrm>
            <a:off x="0" y="-1"/>
            <a:ext cx="9144000" cy="65385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</a:defRPr>
            </a:pPr>
          </a:p>
        </p:txBody>
      </p:sp>
      <p:pic>
        <p:nvPicPr>
          <p:cNvPr id="329" name="image27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19200" y="0"/>
            <a:ext cx="7190072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Shape 333"/>
          <p:cNvSpPr/>
          <p:nvPr/>
        </p:nvSpPr>
        <p:spPr>
          <a:xfrm>
            <a:off x="0" y="-1"/>
            <a:ext cx="9144000" cy="65385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</a:defRPr>
            </a:pPr>
          </a:p>
        </p:txBody>
      </p:sp>
      <p:pic>
        <p:nvPicPr>
          <p:cNvPr id="334" name="image27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19200" y="0"/>
            <a:ext cx="7190072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335" name="Shape 335"/>
          <p:cNvSpPr/>
          <p:nvPr/>
        </p:nvSpPr>
        <p:spPr>
          <a:xfrm>
            <a:off x="1219200" y="730053"/>
            <a:ext cx="7190072" cy="717747"/>
          </a:xfrm>
          <a:prstGeom prst="rect">
            <a:avLst/>
          </a:prstGeom>
          <a:solidFill>
            <a:schemeClr val="accent2">
              <a:alpha val="2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36" name="Shape 336"/>
          <p:cNvSpPr/>
          <p:nvPr/>
        </p:nvSpPr>
        <p:spPr>
          <a:xfrm>
            <a:off x="1219200" y="1524000"/>
            <a:ext cx="7190072" cy="990600"/>
          </a:xfrm>
          <a:prstGeom prst="rect">
            <a:avLst/>
          </a:prstGeom>
          <a:solidFill>
            <a:schemeClr val="accent2">
              <a:alpha val="2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37" name="Shape 337"/>
          <p:cNvSpPr/>
          <p:nvPr/>
        </p:nvSpPr>
        <p:spPr>
          <a:xfrm>
            <a:off x="1219200" y="2590800"/>
            <a:ext cx="7190072" cy="990600"/>
          </a:xfrm>
          <a:prstGeom prst="rect">
            <a:avLst/>
          </a:prstGeom>
          <a:solidFill>
            <a:schemeClr val="accent2">
              <a:alpha val="2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38" name="Shape 338"/>
          <p:cNvSpPr/>
          <p:nvPr/>
        </p:nvSpPr>
        <p:spPr>
          <a:xfrm>
            <a:off x="1219200" y="3708400"/>
            <a:ext cx="7190072" cy="990600"/>
          </a:xfrm>
          <a:prstGeom prst="rect">
            <a:avLst/>
          </a:prstGeom>
          <a:solidFill>
            <a:schemeClr val="accent2">
              <a:alpha val="2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39" name="Shape 339"/>
          <p:cNvSpPr/>
          <p:nvPr/>
        </p:nvSpPr>
        <p:spPr>
          <a:xfrm>
            <a:off x="1231900" y="4826000"/>
            <a:ext cx="7190072" cy="990600"/>
          </a:xfrm>
          <a:prstGeom prst="rect">
            <a:avLst/>
          </a:prstGeom>
          <a:solidFill>
            <a:schemeClr val="accent2">
              <a:alpha val="2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40" name="Shape 340"/>
          <p:cNvSpPr/>
          <p:nvPr/>
        </p:nvSpPr>
        <p:spPr>
          <a:xfrm>
            <a:off x="1231900" y="5930900"/>
            <a:ext cx="7190072" cy="990600"/>
          </a:xfrm>
          <a:prstGeom prst="rect">
            <a:avLst/>
          </a:prstGeom>
          <a:solidFill>
            <a:schemeClr val="accent2">
              <a:alpha val="2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41" name="Shape 341"/>
          <p:cNvSpPr/>
          <p:nvPr/>
        </p:nvSpPr>
        <p:spPr>
          <a:xfrm>
            <a:off x="685800" y="891560"/>
            <a:ext cx="238086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/>
            </a:lvl1pPr>
          </a:lstStyle>
          <a:p>
            <a:pPr/>
            <a:r>
              <a:t>1</a:t>
            </a:r>
          </a:p>
        </p:txBody>
      </p:sp>
      <p:sp>
        <p:nvSpPr>
          <p:cNvPr id="342" name="Shape 342"/>
          <p:cNvSpPr/>
          <p:nvPr/>
        </p:nvSpPr>
        <p:spPr>
          <a:xfrm>
            <a:off x="685800" y="1811795"/>
            <a:ext cx="238086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/>
            </a:lvl1pPr>
          </a:lstStyle>
          <a:p>
            <a:pPr/>
            <a:r>
              <a:t>1</a:t>
            </a:r>
          </a:p>
        </p:txBody>
      </p:sp>
      <p:sp>
        <p:nvSpPr>
          <p:cNvPr id="343" name="Shape 343"/>
          <p:cNvSpPr/>
          <p:nvPr/>
        </p:nvSpPr>
        <p:spPr>
          <a:xfrm>
            <a:off x="685800" y="2901433"/>
            <a:ext cx="238086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/>
            </a:lvl1pPr>
          </a:lstStyle>
          <a:p>
            <a:pPr/>
            <a:r>
              <a:t>1</a:t>
            </a:r>
          </a:p>
        </p:txBody>
      </p:sp>
      <p:sp>
        <p:nvSpPr>
          <p:cNvPr id="344" name="Shape 344"/>
          <p:cNvSpPr/>
          <p:nvPr/>
        </p:nvSpPr>
        <p:spPr>
          <a:xfrm>
            <a:off x="685800" y="3965673"/>
            <a:ext cx="238086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/>
            </a:lvl1pPr>
          </a:lstStyle>
          <a:p>
            <a:pPr/>
            <a:r>
              <a:t>1</a:t>
            </a:r>
          </a:p>
        </p:txBody>
      </p:sp>
      <p:sp>
        <p:nvSpPr>
          <p:cNvPr id="345" name="Shape 345"/>
          <p:cNvSpPr/>
          <p:nvPr/>
        </p:nvSpPr>
        <p:spPr>
          <a:xfrm>
            <a:off x="685800" y="5136634"/>
            <a:ext cx="238086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/>
            </a:lvl1pPr>
          </a:lstStyle>
          <a:p>
            <a:pPr/>
            <a:r>
              <a:t>1</a:t>
            </a:r>
          </a:p>
        </p:txBody>
      </p:sp>
      <p:sp>
        <p:nvSpPr>
          <p:cNvPr id="346" name="Shape 346"/>
          <p:cNvSpPr/>
          <p:nvPr/>
        </p:nvSpPr>
        <p:spPr>
          <a:xfrm rot="18900000">
            <a:off x="67433" y="487639"/>
            <a:ext cx="723415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/>
            </a:lvl1pPr>
          </a:lstStyle>
          <a:p>
            <a:pPr/>
            <a:r>
              <a:t>ROWS</a:t>
            </a:r>
          </a:p>
        </p:txBody>
      </p:sp>
      <p:sp>
        <p:nvSpPr>
          <p:cNvPr id="347" name="Shape 347"/>
          <p:cNvSpPr/>
          <p:nvPr/>
        </p:nvSpPr>
        <p:spPr>
          <a:xfrm>
            <a:off x="698500" y="6122928"/>
            <a:ext cx="238086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/>
            </a:lvl1pPr>
          </a:lstStyle>
          <a:p>
            <a:pPr/>
            <a:r>
              <a:t>1</a:t>
            </a:r>
          </a:p>
        </p:txBody>
      </p:sp>
      <p:sp>
        <p:nvSpPr>
          <p:cNvPr id="348" name="Shape 348"/>
          <p:cNvSpPr/>
          <p:nvPr/>
        </p:nvSpPr>
        <p:spPr>
          <a:xfrm>
            <a:off x="8401246" y="5815152"/>
            <a:ext cx="731615" cy="955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b="1" sz="4000"/>
            </a:pPr>
            <a:r>
              <a:t>6</a:t>
            </a:r>
            <a:r>
              <a:rPr sz="1800"/>
              <a:t> Total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Shape 352"/>
          <p:cNvSpPr/>
          <p:nvPr/>
        </p:nvSpPr>
        <p:spPr>
          <a:xfrm>
            <a:off x="0" y="-1"/>
            <a:ext cx="9144000" cy="65385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</a:defRPr>
            </a:pPr>
          </a:p>
        </p:txBody>
      </p:sp>
      <p:pic>
        <p:nvPicPr>
          <p:cNvPr id="353" name="image27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19200" y="0"/>
            <a:ext cx="7190072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354" name="Shape 354"/>
          <p:cNvSpPr/>
          <p:nvPr/>
        </p:nvSpPr>
        <p:spPr>
          <a:xfrm>
            <a:off x="1219200" y="730053"/>
            <a:ext cx="7190072" cy="717747"/>
          </a:xfrm>
          <a:prstGeom prst="rect">
            <a:avLst/>
          </a:prstGeom>
          <a:solidFill>
            <a:schemeClr val="accent2">
              <a:alpha val="2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55" name="Shape 355"/>
          <p:cNvSpPr/>
          <p:nvPr/>
        </p:nvSpPr>
        <p:spPr>
          <a:xfrm>
            <a:off x="1219200" y="1524000"/>
            <a:ext cx="7190072" cy="990600"/>
          </a:xfrm>
          <a:prstGeom prst="rect">
            <a:avLst/>
          </a:prstGeom>
          <a:solidFill>
            <a:schemeClr val="accent2">
              <a:alpha val="2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56" name="Shape 356"/>
          <p:cNvSpPr/>
          <p:nvPr/>
        </p:nvSpPr>
        <p:spPr>
          <a:xfrm>
            <a:off x="1219200" y="2590800"/>
            <a:ext cx="7190072" cy="990600"/>
          </a:xfrm>
          <a:prstGeom prst="rect">
            <a:avLst/>
          </a:prstGeom>
          <a:solidFill>
            <a:schemeClr val="accent2">
              <a:alpha val="2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57" name="Shape 357"/>
          <p:cNvSpPr/>
          <p:nvPr/>
        </p:nvSpPr>
        <p:spPr>
          <a:xfrm>
            <a:off x="1219200" y="3708400"/>
            <a:ext cx="7190072" cy="990600"/>
          </a:xfrm>
          <a:prstGeom prst="rect">
            <a:avLst/>
          </a:prstGeom>
          <a:solidFill>
            <a:schemeClr val="accent2">
              <a:alpha val="2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58" name="Shape 358"/>
          <p:cNvSpPr/>
          <p:nvPr/>
        </p:nvSpPr>
        <p:spPr>
          <a:xfrm>
            <a:off x="1231900" y="4826000"/>
            <a:ext cx="7190072" cy="990600"/>
          </a:xfrm>
          <a:prstGeom prst="rect">
            <a:avLst/>
          </a:prstGeom>
          <a:solidFill>
            <a:schemeClr val="accent2">
              <a:alpha val="2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59" name="Shape 359"/>
          <p:cNvSpPr/>
          <p:nvPr/>
        </p:nvSpPr>
        <p:spPr>
          <a:xfrm>
            <a:off x="1231900" y="5930900"/>
            <a:ext cx="7190072" cy="990600"/>
          </a:xfrm>
          <a:prstGeom prst="rect">
            <a:avLst/>
          </a:prstGeom>
          <a:solidFill>
            <a:schemeClr val="accent2">
              <a:alpha val="2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60" name="Shape 360"/>
          <p:cNvSpPr/>
          <p:nvPr/>
        </p:nvSpPr>
        <p:spPr>
          <a:xfrm>
            <a:off x="1981199" y="742753"/>
            <a:ext cx="5867401" cy="717747"/>
          </a:xfrm>
          <a:prstGeom prst="rect">
            <a:avLst/>
          </a:prstGeom>
          <a:solidFill>
            <a:srgbClr val="44546A">
              <a:alpha val="4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61" name="Shape 361"/>
          <p:cNvSpPr/>
          <p:nvPr/>
        </p:nvSpPr>
        <p:spPr>
          <a:xfrm>
            <a:off x="1981199" y="1527592"/>
            <a:ext cx="5867401" cy="948908"/>
          </a:xfrm>
          <a:prstGeom prst="rect">
            <a:avLst/>
          </a:prstGeom>
          <a:solidFill>
            <a:srgbClr val="44546A">
              <a:alpha val="4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62" name="Shape 362"/>
          <p:cNvSpPr/>
          <p:nvPr/>
        </p:nvSpPr>
        <p:spPr>
          <a:xfrm>
            <a:off x="1981199" y="2632492"/>
            <a:ext cx="609603" cy="948908"/>
          </a:xfrm>
          <a:prstGeom prst="rect">
            <a:avLst/>
          </a:prstGeom>
          <a:solidFill>
            <a:srgbClr val="44546A">
              <a:alpha val="4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63" name="Shape 363"/>
          <p:cNvSpPr/>
          <p:nvPr/>
        </p:nvSpPr>
        <p:spPr>
          <a:xfrm>
            <a:off x="2717799" y="2632492"/>
            <a:ext cx="609603" cy="948908"/>
          </a:xfrm>
          <a:prstGeom prst="rect">
            <a:avLst/>
          </a:prstGeom>
          <a:solidFill>
            <a:srgbClr val="44546A">
              <a:alpha val="4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64" name="Shape 364"/>
          <p:cNvSpPr/>
          <p:nvPr/>
        </p:nvSpPr>
        <p:spPr>
          <a:xfrm>
            <a:off x="3454401" y="2622868"/>
            <a:ext cx="609602" cy="948908"/>
          </a:xfrm>
          <a:prstGeom prst="rect">
            <a:avLst/>
          </a:prstGeom>
          <a:solidFill>
            <a:srgbClr val="44546A">
              <a:alpha val="4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65" name="Shape 365"/>
          <p:cNvSpPr/>
          <p:nvPr/>
        </p:nvSpPr>
        <p:spPr>
          <a:xfrm>
            <a:off x="4254501" y="2660907"/>
            <a:ext cx="609602" cy="948908"/>
          </a:xfrm>
          <a:prstGeom prst="rect">
            <a:avLst/>
          </a:prstGeom>
          <a:solidFill>
            <a:srgbClr val="44546A">
              <a:alpha val="4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66" name="Shape 366"/>
          <p:cNvSpPr/>
          <p:nvPr/>
        </p:nvSpPr>
        <p:spPr>
          <a:xfrm>
            <a:off x="4991101" y="2660907"/>
            <a:ext cx="609602" cy="948908"/>
          </a:xfrm>
          <a:prstGeom prst="rect">
            <a:avLst/>
          </a:prstGeom>
          <a:solidFill>
            <a:srgbClr val="44546A">
              <a:alpha val="4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67" name="Shape 367"/>
          <p:cNvSpPr/>
          <p:nvPr/>
        </p:nvSpPr>
        <p:spPr>
          <a:xfrm>
            <a:off x="5727701" y="2651283"/>
            <a:ext cx="609602" cy="948908"/>
          </a:xfrm>
          <a:prstGeom prst="rect">
            <a:avLst/>
          </a:prstGeom>
          <a:solidFill>
            <a:srgbClr val="44546A">
              <a:alpha val="4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68" name="Shape 368"/>
          <p:cNvSpPr/>
          <p:nvPr/>
        </p:nvSpPr>
        <p:spPr>
          <a:xfrm>
            <a:off x="6502396" y="2622806"/>
            <a:ext cx="609602" cy="948908"/>
          </a:xfrm>
          <a:prstGeom prst="rect">
            <a:avLst/>
          </a:prstGeom>
          <a:solidFill>
            <a:srgbClr val="44546A">
              <a:alpha val="4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69" name="Shape 369"/>
          <p:cNvSpPr/>
          <p:nvPr/>
        </p:nvSpPr>
        <p:spPr>
          <a:xfrm>
            <a:off x="7238997" y="2613182"/>
            <a:ext cx="609602" cy="948908"/>
          </a:xfrm>
          <a:prstGeom prst="rect">
            <a:avLst/>
          </a:prstGeom>
          <a:solidFill>
            <a:srgbClr val="44546A">
              <a:alpha val="4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70" name="Shape 370"/>
          <p:cNvSpPr/>
          <p:nvPr/>
        </p:nvSpPr>
        <p:spPr>
          <a:xfrm rot="18900000">
            <a:off x="-127127" y="481006"/>
            <a:ext cx="1125808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/>
            </a:lvl1pPr>
          </a:lstStyle>
          <a:p>
            <a:pPr/>
            <a:r>
              <a:t>COLUMNS</a:t>
            </a:r>
          </a:p>
        </p:txBody>
      </p:sp>
      <p:sp>
        <p:nvSpPr>
          <p:cNvPr id="371" name="Shape 371"/>
          <p:cNvSpPr/>
          <p:nvPr/>
        </p:nvSpPr>
        <p:spPr>
          <a:xfrm>
            <a:off x="1981199" y="3762793"/>
            <a:ext cx="1346203" cy="948908"/>
          </a:xfrm>
          <a:prstGeom prst="rect">
            <a:avLst/>
          </a:prstGeom>
          <a:solidFill>
            <a:srgbClr val="44546A">
              <a:alpha val="4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72" name="Shape 372"/>
          <p:cNvSpPr/>
          <p:nvPr/>
        </p:nvSpPr>
        <p:spPr>
          <a:xfrm>
            <a:off x="3467101" y="3762793"/>
            <a:ext cx="1346202" cy="948908"/>
          </a:xfrm>
          <a:prstGeom prst="rect">
            <a:avLst/>
          </a:prstGeom>
          <a:solidFill>
            <a:srgbClr val="44546A">
              <a:alpha val="4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73" name="Shape 373"/>
          <p:cNvSpPr/>
          <p:nvPr/>
        </p:nvSpPr>
        <p:spPr>
          <a:xfrm>
            <a:off x="4927601" y="3750093"/>
            <a:ext cx="1346202" cy="948908"/>
          </a:xfrm>
          <a:prstGeom prst="rect">
            <a:avLst/>
          </a:prstGeom>
          <a:solidFill>
            <a:srgbClr val="44546A">
              <a:alpha val="4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74" name="Shape 374"/>
          <p:cNvSpPr/>
          <p:nvPr/>
        </p:nvSpPr>
        <p:spPr>
          <a:xfrm>
            <a:off x="1981199" y="4838699"/>
            <a:ext cx="2832104" cy="948909"/>
          </a:xfrm>
          <a:prstGeom prst="rect">
            <a:avLst/>
          </a:prstGeom>
          <a:solidFill>
            <a:srgbClr val="44546A">
              <a:alpha val="4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75" name="Shape 375"/>
          <p:cNvSpPr/>
          <p:nvPr/>
        </p:nvSpPr>
        <p:spPr>
          <a:xfrm>
            <a:off x="6413501" y="3762793"/>
            <a:ext cx="1346202" cy="948908"/>
          </a:xfrm>
          <a:prstGeom prst="rect">
            <a:avLst/>
          </a:prstGeom>
          <a:solidFill>
            <a:srgbClr val="44546A">
              <a:alpha val="4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76" name="Shape 376"/>
          <p:cNvSpPr/>
          <p:nvPr/>
        </p:nvSpPr>
        <p:spPr>
          <a:xfrm>
            <a:off x="4978398" y="4829592"/>
            <a:ext cx="2781305" cy="948908"/>
          </a:xfrm>
          <a:prstGeom prst="rect">
            <a:avLst/>
          </a:prstGeom>
          <a:solidFill>
            <a:srgbClr val="44546A">
              <a:alpha val="4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77" name="Shape 377"/>
          <p:cNvSpPr/>
          <p:nvPr/>
        </p:nvSpPr>
        <p:spPr>
          <a:xfrm>
            <a:off x="685800" y="891560"/>
            <a:ext cx="238086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/>
            </a:lvl1pPr>
          </a:lstStyle>
          <a:p>
            <a:pPr/>
            <a:r>
              <a:t>1</a:t>
            </a:r>
          </a:p>
        </p:txBody>
      </p:sp>
      <p:sp>
        <p:nvSpPr>
          <p:cNvPr id="378" name="Shape 378"/>
          <p:cNvSpPr/>
          <p:nvPr/>
        </p:nvSpPr>
        <p:spPr>
          <a:xfrm>
            <a:off x="685800" y="1811795"/>
            <a:ext cx="238086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/>
            </a:lvl1pPr>
          </a:lstStyle>
          <a:p>
            <a:pPr/>
            <a:r>
              <a:t>1</a:t>
            </a:r>
          </a:p>
        </p:txBody>
      </p:sp>
      <p:sp>
        <p:nvSpPr>
          <p:cNvPr id="379" name="Shape 379"/>
          <p:cNvSpPr/>
          <p:nvPr/>
        </p:nvSpPr>
        <p:spPr>
          <a:xfrm>
            <a:off x="685800" y="2901433"/>
            <a:ext cx="238086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/>
            </a:lvl1pPr>
          </a:lstStyle>
          <a:p>
            <a:pPr/>
            <a:r>
              <a:t>8</a:t>
            </a:r>
          </a:p>
        </p:txBody>
      </p:sp>
      <p:sp>
        <p:nvSpPr>
          <p:cNvPr id="380" name="Shape 380"/>
          <p:cNvSpPr/>
          <p:nvPr/>
        </p:nvSpPr>
        <p:spPr>
          <a:xfrm>
            <a:off x="685800" y="3965673"/>
            <a:ext cx="238086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/>
            </a:lvl1pPr>
          </a:lstStyle>
          <a:p>
            <a:pPr/>
            <a:r>
              <a:t>4</a:t>
            </a:r>
          </a:p>
        </p:txBody>
      </p:sp>
      <p:sp>
        <p:nvSpPr>
          <p:cNvPr id="381" name="Shape 381"/>
          <p:cNvSpPr/>
          <p:nvPr/>
        </p:nvSpPr>
        <p:spPr>
          <a:xfrm>
            <a:off x="685800" y="5136634"/>
            <a:ext cx="238086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/>
            </a:lvl1pPr>
          </a:lstStyle>
          <a:p>
            <a:pPr/>
            <a:r>
              <a:t>2</a:t>
            </a:r>
          </a:p>
        </p:txBody>
      </p:sp>
      <p:sp>
        <p:nvSpPr>
          <p:cNvPr id="382" name="Shape 382"/>
          <p:cNvSpPr/>
          <p:nvPr/>
        </p:nvSpPr>
        <p:spPr>
          <a:xfrm>
            <a:off x="1219200" y="5943599"/>
            <a:ext cx="7202772" cy="948909"/>
          </a:xfrm>
          <a:prstGeom prst="rect">
            <a:avLst/>
          </a:prstGeom>
          <a:solidFill>
            <a:srgbClr val="44546A">
              <a:alpha val="4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83" name="Shape 383"/>
          <p:cNvSpPr/>
          <p:nvPr/>
        </p:nvSpPr>
        <p:spPr>
          <a:xfrm>
            <a:off x="695370" y="6122928"/>
            <a:ext cx="238086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/>
            </a:lvl1pPr>
          </a:lstStyle>
          <a:p>
            <a:pPr/>
            <a:r>
              <a:t>1</a:t>
            </a:r>
          </a:p>
        </p:txBody>
      </p:sp>
      <p:sp>
        <p:nvSpPr>
          <p:cNvPr id="384" name="Shape 384"/>
          <p:cNvSpPr/>
          <p:nvPr/>
        </p:nvSpPr>
        <p:spPr>
          <a:xfrm>
            <a:off x="8401246" y="6122928"/>
            <a:ext cx="731615" cy="624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 sz="1200"/>
            </a:lvl1pPr>
          </a:lstStyle>
          <a:p>
            <a:pPr/>
            <a:r>
              <a:t>Total Not relevant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Shape 388"/>
          <p:cNvSpPr/>
          <p:nvPr/>
        </p:nvSpPr>
        <p:spPr>
          <a:xfrm>
            <a:off x="0" y="-1"/>
            <a:ext cx="9144000" cy="65385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</a:defRPr>
            </a:pPr>
          </a:p>
        </p:txBody>
      </p:sp>
      <p:pic>
        <p:nvPicPr>
          <p:cNvPr id="389" name="image27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19200" y="0"/>
            <a:ext cx="7190072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390" name="Shape 390"/>
          <p:cNvSpPr/>
          <p:nvPr/>
        </p:nvSpPr>
        <p:spPr>
          <a:xfrm rot="18900000">
            <a:off x="-29984" y="460492"/>
            <a:ext cx="972553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/>
            </a:lvl1pPr>
          </a:lstStyle>
          <a:p>
            <a:pPr/>
            <a:r>
              <a:t>You Try!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Shape 394"/>
          <p:cNvSpPr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pPr/>
            <a:r>
              <a:t>Level Up!</a:t>
            </a:r>
          </a:p>
        </p:txBody>
      </p:sp>
      <p:sp>
        <p:nvSpPr>
          <p:cNvPr id="395" name="Shape 395"/>
          <p:cNvSpPr/>
          <p:nvPr/>
        </p:nvSpPr>
        <p:spPr>
          <a:xfrm>
            <a:off x="443344" y="2971799"/>
            <a:ext cx="8229601" cy="6098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 defTabSz="685800">
              <a:spcBef>
                <a:spcPts val="800"/>
              </a:spcBef>
              <a:defRPr sz="36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Now, let’s make it more challenging…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Shape 397"/>
          <p:cNvSpPr/>
          <p:nvPr/>
        </p:nvSpPr>
        <p:spPr>
          <a:xfrm>
            <a:off x="0" y="-1"/>
            <a:ext cx="9144000" cy="65385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</a:defRPr>
            </a:pPr>
          </a:p>
        </p:txBody>
      </p:sp>
      <p:pic>
        <p:nvPicPr>
          <p:cNvPr id="398" name="image28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Shape 402"/>
          <p:cNvSpPr/>
          <p:nvPr/>
        </p:nvSpPr>
        <p:spPr>
          <a:xfrm>
            <a:off x="0" y="-1"/>
            <a:ext cx="9144000" cy="65385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</a:defRPr>
            </a:pPr>
          </a:p>
        </p:txBody>
      </p:sp>
      <p:pic>
        <p:nvPicPr>
          <p:cNvPr id="403" name="image28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404" name="Shape 404"/>
          <p:cNvSpPr/>
          <p:nvPr/>
        </p:nvSpPr>
        <p:spPr>
          <a:xfrm>
            <a:off x="976964" y="679253"/>
            <a:ext cx="7190072" cy="997147"/>
          </a:xfrm>
          <a:prstGeom prst="rect">
            <a:avLst/>
          </a:prstGeom>
          <a:solidFill>
            <a:schemeClr val="accent2">
              <a:alpha val="2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05" name="Shape 405"/>
          <p:cNvSpPr/>
          <p:nvPr/>
        </p:nvSpPr>
        <p:spPr>
          <a:xfrm>
            <a:off x="976964" y="1714500"/>
            <a:ext cx="7190072" cy="1866900"/>
          </a:xfrm>
          <a:prstGeom prst="rect">
            <a:avLst/>
          </a:prstGeom>
          <a:solidFill>
            <a:schemeClr val="accent2">
              <a:alpha val="2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06" name="Shape 406"/>
          <p:cNvSpPr/>
          <p:nvPr/>
        </p:nvSpPr>
        <p:spPr>
          <a:xfrm>
            <a:off x="976964" y="3733800"/>
            <a:ext cx="7190072" cy="1866900"/>
          </a:xfrm>
          <a:prstGeom prst="rect">
            <a:avLst/>
          </a:prstGeom>
          <a:solidFill>
            <a:schemeClr val="accent2">
              <a:alpha val="2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07" name="Shape 407"/>
          <p:cNvSpPr/>
          <p:nvPr/>
        </p:nvSpPr>
        <p:spPr>
          <a:xfrm rot="18900000">
            <a:off x="67433" y="487639"/>
            <a:ext cx="723415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/>
            </a:lvl1pPr>
          </a:lstStyle>
          <a:p>
            <a:pPr/>
            <a:r>
              <a:t>ROWS</a:t>
            </a:r>
          </a:p>
        </p:txBody>
      </p:sp>
      <p:sp>
        <p:nvSpPr>
          <p:cNvPr id="408" name="Shape 408"/>
          <p:cNvSpPr/>
          <p:nvPr/>
        </p:nvSpPr>
        <p:spPr>
          <a:xfrm>
            <a:off x="606485" y="1057010"/>
            <a:ext cx="238087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/>
            </a:lvl1pPr>
          </a:lstStyle>
          <a:p>
            <a:pPr/>
            <a:r>
              <a:t>1</a:t>
            </a:r>
          </a:p>
        </p:txBody>
      </p:sp>
      <p:sp>
        <p:nvSpPr>
          <p:cNvPr id="409" name="Shape 409"/>
          <p:cNvSpPr/>
          <p:nvPr/>
        </p:nvSpPr>
        <p:spPr>
          <a:xfrm>
            <a:off x="606485" y="2308131"/>
            <a:ext cx="238087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/>
            </a:lvl1pPr>
          </a:lstStyle>
          <a:p>
            <a:pPr/>
            <a:r>
              <a:t>1</a:t>
            </a:r>
          </a:p>
        </p:txBody>
      </p:sp>
      <p:sp>
        <p:nvSpPr>
          <p:cNvPr id="410" name="Shape 410"/>
          <p:cNvSpPr/>
          <p:nvPr/>
        </p:nvSpPr>
        <p:spPr>
          <a:xfrm>
            <a:off x="606485" y="4667249"/>
            <a:ext cx="238087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/>
            </a:lvl1pPr>
          </a:lstStyle>
          <a:p>
            <a:pPr/>
            <a:r>
              <a:t>1</a:t>
            </a:r>
          </a:p>
        </p:txBody>
      </p:sp>
      <p:sp>
        <p:nvSpPr>
          <p:cNvPr id="411" name="Shape 411"/>
          <p:cNvSpPr/>
          <p:nvPr/>
        </p:nvSpPr>
        <p:spPr>
          <a:xfrm>
            <a:off x="1002364" y="5943600"/>
            <a:ext cx="7190072" cy="914400"/>
          </a:xfrm>
          <a:prstGeom prst="rect">
            <a:avLst/>
          </a:prstGeom>
          <a:solidFill>
            <a:schemeClr val="accent2">
              <a:alpha val="2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12" name="Shape 412"/>
          <p:cNvSpPr/>
          <p:nvPr/>
        </p:nvSpPr>
        <p:spPr>
          <a:xfrm>
            <a:off x="8401246" y="5815152"/>
            <a:ext cx="731615" cy="955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b="1" sz="4000"/>
            </a:pPr>
            <a:r>
              <a:t>4</a:t>
            </a:r>
          </a:p>
          <a:p>
            <a:pPr algn="ctr">
              <a:defRPr b="1"/>
            </a:pPr>
            <a:r>
              <a:t>Total</a:t>
            </a:r>
          </a:p>
        </p:txBody>
      </p:sp>
      <p:sp>
        <p:nvSpPr>
          <p:cNvPr id="413" name="Shape 413"/>
          <p:cNvSpPr/>
          <p:nvPr/>
        </p:nvSpPr>
        <p:spPr>
          <a:xfrm>
            <a:off x="606485" y="6216134"/>
            <a:ext cx="238087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/>
            </a:lvl1pPr>
          </a:lstStyle>
          <a:p>
            <a:pPr/>
            <a:r>
              <a:t>1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Shape 417"/>
          <p:cNvSpPr/>
          <p:nvPr/>
        </p:nvSpPr>
        <p:spPr>
          <a:xfrm>
            <a:off x="0" y="-1"/>
            <a:ext cx="9144000" cy="65385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</a:defRPr>
            </a:pPr>
          </a:p>
        </p:txBody>
      </p:sp>
      <p:pic>
        <p:nvPicPr>
          <p:cNvPr id="418" name="image28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419" name="Shape 419"/>
          <p:cNvSpPr/>
          <p:nvPr/>
        </p:nvSpPr>
        <p:spPr>
          <a:xfrm>
            <a:off x="976964" y="679253"/>
            <a:ext cx="7190072" cy="997147"/>
          </a:xfrm>
          <a:prstGeom prst="rect">
            <a:avLst/>
          </a:prstGeom>
          <a:solidFill>
            <a:schemeClr val="accent2">
              <a:alpha val="2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20" name="Shape 420"/>
          <p:cNvSpPr/>
          <p:nvPr/>
        </p:nvSpPr>
        <p:spPr>
          <a:xfrm>
            <a:off x="976964" y="1714500"/>
            <a:ext cx="7190072" cy="1866900"/>
          </a:xfrm>
          <a:prstGeom prst="rect">
            <a:avLst/>
          </a:prstGeom>
          <a:solidFill>
            <a:schemeClr val="accent2">
              <a:alpha val="2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21" name="Shape 421"/>
          <p:cNvSpPr/>
          <p:nvPr/>
        </p:nvSpPr>
        <p:spPr>
          <a:xfrm>
            <a:off x="976964" y="3733800"/>
            <a:ext cx="7190072" cy="1866900"/>
          </a:xfrm>
          <a:prstGeom prst="rect">
            <a:avLst/>
          </a:prstGeom>
          <a:solidFill>
            <a:schemeClr val="accent2">
              <a:alpha val="2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22" name="Shape 422"/>
          <p:cNvSpPr/>
          <p:nvPr/>
        </p:nvSpPr>
        <p:spPr>
          <a:xfrm rot="18900000">
            <a:off x="-127127" y="481006"/>
            <a:ext cx="1125808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/>
            </a:lvl1pPr>
          </a:lstStyle>
          <a:p>
            <a:pPr/>
            <a:r>
              <a:t>COLUMNS</a:t>
            </a:r>
          </a:p>
        </p:txBody>
      </p:sp>
      <p:sp>
        <p:nvSpPr>
          <p:cNvPr id="423" name="Shape 423"/>
          <p:cNvSpPr/>
          <p:nvPr/>
        </p:nvSpPr>
        <p:spPr>
          <a:xfrm>
            <a:off x="606485" y="1057010"/>
            <a:ext cx="238087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/>
            </a:lvl1pPr>
          </a:lstStyle>
          <a:p>
            <a:pPr/>
            <a:r>
              <a:t>1</a:t>
            </a:r>
          </a:p>
        </p:txBody>
      </p:sp>
      <p:sp>
        <p:nvSpPr>
          <p:cNvPr id="424" name="Shape 424"/>
          <p:cNvSpPr/>
          <p:nvPr/>
        </p:nvSpPr>
        <p:spPr>
          <a:xfrm>
            <a:off x="606485" y="2308131"/>
            <a:ext cx="238087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/>
            </a:lvl1pPr>
          </a:lstStyle>
          <a:p>
            <a:pPr/>
            <a:r>
              <a:t>2</a:t>
            </a:r>
          </a:p>
        </p:txBody>
      </p:sp>
      <p:sp>
        <p:nvSpPr>
          <p:cNvPr id="425" name="Shape 425"/>
          <p:cNvSpPr/>
          <p:nvPr/>
        </p:nvSpPr>
        <p:spPr>
          <a:xfrm>
            <a:off x="606485" y="4667249"/>
            <a:ext cx="238087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/>
            </a:lvl1pPr>
          </a:lstStyle>
          <a:p>
            <a:pPr/>
            <a:r>
              <a:t>2</a:t>
            </a:r>
          </a:p>
        </p:txBody>
      </p:sp>
      <p:sp>
        <p:nvSpPr>
          <p:cNvPr id="426" name="Shape 426"/>
          <p:cNvSpPr/>
          <p:nvPr/>
        </p:nvSpPr>
        <p:spPr>
          <a:xfrm>
            <a:off x="1002364" y="5943600"/>
            <a:ext cx="7190072" cy="914400"/>
          </a:xfrm>
          <a:prstGeom prst="rect">
            <a:avLst/>
          </a:prstGeom>
          <a:solidFill>
            <a:schemeClr val="accent2">
              <a:alpha val="2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27" name="Shape 427"/>
          <p:cNvSpPr/>
          <p:nvPr/>
        </p:nvSpPr>
        <p:spPr>
          <a:xfrm>
            <a:off x="1228782" y="746542"/>
            <a:ext cx="6696017" cy="948908"/>
          </a:xfrm>
          <a:prstGeom prst="rect">
            <a:avLst/>
          </a:prstGeom>
          <a:solidFill>
            <a:srgbClr val="44546A">
              <a:alpha val="4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28" name="Shape 428"/>
          <p:cNvSpPr/>
          <p:nvPr/>
        </p:nvSpPr>
        <p:spPr>
          <a:xfrm>
            <a:off x="1249390" y="1766174"/>
            <a:ext cx="2027210" cy="1815226"/>
          </a:xfrm>
          <a:prstGeom prst="rect">
            <a:avLst/>
          </a:prstGeom>
          <a:solidFill>
            <a:srgbClr val="44546A">
              <a:alpha val="4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29" name="Shape 429"/>
          <p:cNvSpPr/>
          <p:nvPr/>
        </p:nvSpPr>
        <p:spPr>
          <a:xfrm>
            <a:off x="3382045" y="1761687"/>
            <a:ext cx="4542756" cy="1815227"/>
          </a:xfrm>
          <a:prstGeom prst="rect">
            <a:avLst/>
          </a:prstGeom>
          <a:solidFill>
            <a:srgbClr val="44546A">
              <a:alpha val="4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30" name="Shape 430"/>
          <p:cNvSpPr/>
          <p:nvPr/>
        </p:nvSpPr>
        <p:spPr>
          <a:xfrm>
            <a:off x="1249390" y="3791394"/>
            <a:ext cx="2027210" cy="1815226"/>
          </a:xfrm>
          <a:prstGeom prst="rect">
            <a:avLst/>
          </a:prstGeom>
          <a:solidFill>
            <a:srgbClr val="44546A">
              <a:alpha val="4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31" name="Shape 431"/>
          <p:cNvSpPr/>
          <p:nvPr/>
        </p:nvSpPr>
        <p:spPr>
          <a:xfrm>
            <a:off x="3382045" y="3786907"/>
            <a:ext cx="4542756" cy="1815227"/>
          </a:xfrm>
          <a:prstGeom prst="rect">
            <a:avLst/>
          </a:prstGeom>
          <a:solidFill>
            <a:srgbClr val="44546A">
              <a:alpha val="4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32" name="Shape 432"/>
          <p:cNvSpPr/>
          <p:nvPr/>
        </p:nvSpPr>
        <p:spPr>
          <a:xfrm>
            <a:off x="1143000" y="5902013"/>
            <a:ext cx="6696017" cy="948908"/>
          </a:xfrm>
          <a:prstGeom prst="rect">
            <a:avLst/>
          </a:prstGeom>
          <a:solidFill>
            <a:srgbClr val="44546A">
              <a:alpha val="4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33" name="Shape 433"/>
          <p:cNvSpPr/>
          <p:nvPr/>
        </p:nvSpPr>
        <p:spPr>
          <a:xfrm>
            <a:off x="8401246" y="6122928"/>
            <a:ext cx="731615" cy="624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 sz="1200"/>
            </a:lvl1pPr>
          </a:lstStyle>
          <a:p>
            <a:pPr/>
            <a:r>
              <a:t>Total Not relevant</a:t>
            </a:r>
          </a:p>
        </p:txBody>
      </p:sp>
      <p:sp>
        <p:nvSpPr>
          <p:cNvPr id="434" name="Shape 434"/>
          <p:cNvSpPr/>
          <p:nvPr/>
        </p:nvSpPr>
        <p:spPr>
          <a:xfrm>
            <a:off x="617311" y="6122928"/>
            <a:ext cx="238086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/>
            </a:lvl1pPr>
          </a:lstStyle>
          <a:p>
            <a:pPr/>
            <a:r>
              <a:t>1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32" name="image7.jpg" descr="http://pre09.deviantart.net/dbea/th/pre/i/2015/134/a/1/it_s_all_going_to_be_okay_by_kendroffski-d8tdkee.jpg"/>
          <p:cNvPicPr>
            <a:picLocks noChangeAspect="1"/>
          </p:cNvPicPr>
          <p:nvPr/>
        </p:nvPicPr>
        <p:blipFill>
          <a:blip r:embed="rId2">
            <a:extLst/>
          </a:blip>
          <a:srcRect l="0" t="14167" r="0" b="10000"/>
          <a:stretch>
            <a:fillRect/>
          </a:stretch>
        </p:blipFill>
        <p:spPr>
          <a:xfrm>
            <a:off x="0" y="-76200"/>
            <a:ext cx="9185004" cy="6934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Shape 438"/>
          <p:cNvSpPr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pPr/>
            <a:r>
              <a:t>Level Up!</a:t>
            </a:r>
          </a:p>
        </p:txBody>
      </p:sp>
      <p:sp>
        <p:nvSpPr>
          <p:cNvPr id="439" name="Shape 439"/>
          <p:cNvSpPr/>
          <p:nvPr/>
        </p:nvSpPr>
        <p:spPr>
          <a:xfrm>
            <a:off x="443344" y="2971799"/>
            <a:ext cx="8229601" cy="6098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 defTabSz="685800">
              <a:spcBef>
                <a:spcPts val="800"/>
              </a:spcBef>
              <a:defRPr sz="36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Now for another…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Shape 441"/>
          <p:cNvSpPr/>
          <p:nvPr/>
        </p:nvSpPr>
        <p:spPr>
          <a:xfrm>
            <a:off x="0" y="-1"/>
            <a:ext cx="9144000" cy="65385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</a:defRPr>
            </a:pPr>
          </a:p>
        </p:txBody>
      </p:sp>
      <p:pic>
        <p:nvPicPr>
          <p:cNvPr id="442" name="image26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Shape 446"/>
          <p:cNvSpPr/>
          <p:nvPr/>
        </p:nvSpPr>
        <p:spPr>
          <a:xfrm>
            <a:off x="0" y="-1"/>
            <a:ext cx="9144000" cy="65385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</a:defRPr>
            </a:pPr>
          </a:p>
        </p:txBody>
      </p:sp>
      <p:pic>
        <p:nvPicPr>
          <p:cNvPr id="447" name="image26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448" name="Shape 448"/>
          <p:cNvSpPr/>
          <p:nvPr/>
        </p:nvSpPr>
        <p:spPr>
          <a:xfrm>
            <a:off x="976964" y="685684"/>
            <a:ext cx="7190072" cy="1066917"/>
          </a:xfrm>
          <a:prstGeom prst="rect">
            <a:avLst/>
          </a:prstGeom>
          <a:solidFill>
            <a:schemeClr val="accent2">
              <a:alpha val="2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49" name="Shape 449"/>
          <p:cNvSpPr/>
          <p:nvPr/>
        </p:nvSpPr>
        <p:spPr>
          <a:xfrm>
            <a:off x="976964" y="1788287"/>
            <a:ext cx="7190072" cy="2600447"/>
          </a:xfrm>
          <a:prstGeom prst="rect">
            <a:avLst/>
          </a:prstGeom>
          <a:solidFill>
            <a:schemeClr val="accent2">
              <a:alpha val="2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50" name="Shape 450"/>
          <p:cNvSpPr/>
          <p:nvPr/>
        </p:nvSpPr>
        <p:spPr>
          <a:xfrm>
            <a:off x="976964" y="4489048"/>
            <a:ext cx="7190072" cy="1302153"/>
          </a:xfrm>
          <a:prstGeom prst="rect">
            <a:avLst/>
          </a:prstGeom>
          <a:solidFill>
            <a:schemeClr val="accent2">
              <a:alpha val="2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51" name="Shape 451"/>
          <p:cNvSpPr/>
          <p:nvPr/>
        </p:nvSpPr>
        <p:spPr>
          <a:xfrm>
            <a:off x="976964" y="5891514"/>
            <a:ext cx="7190072" cy="890286"/>
          </a:xfrm>
          <a:prstGeom prst="rect">
            <a:avLst/>
          </a:prstGeom>
          <a:solidFill>
            <a:schemeClr val="accent2">
              <a:alpha val="2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52" name="Shape 452"/>
          <p:cNvSpPr/>
          <p:nvPr/>
        </p:nvSpPr>
        <p:spPr>
          <a:xfrm rot="18900000">
            <a:off x="67433" y="487639"/>
            <a:ext cx="723415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/>
            </a:lvl1pPr>
          </a:lstStyle>
          <a:p>
            <a:pPr/>
            <a:r>
              <a:t>ROWS</a:t>
            </a:r>
          </a:p>
        </p:txBody>
      </p:sp>
      <p:sp>
        <p:nvSpPr>
          <p:cNvPr id="453" name="Shape 453"/>
          <p:cNvSpPr/>
          <p:nvPr/>
        </p:nvSpPr>
        <p:spPr>
          <a:xfrm>
            <a:off x="606485" y="1057010"/>
            <a:ext cx="238087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/>
            </a:lvl1pPr>
          </a:lstStyle>
          <a:p>
            <a:pPr/>
            <a:r>
              <a:t>1</a:t>
            </a:r>
          </a:p>
        </p:txBody>
      </p:sp>
      <p:sp>
        <p:nvSpPr>
          <p:cNvPr id="454" name="Shape 454"/>
          <p:cNvSpPr/>
          <p:nvPr/>
        </p:nvSpPr>
        <p:spPr>
          <a:xfrm>
            <a:off x="271258" y="3088017"/>
            <a:ext cx="534440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/>
            </a:lvl1pPr>
          </a:lstStyle>
          <a:p>
            <a:pPr/>
            <a:r>
              <a:t>1***</a:t>
            </a:r>
          </a:p>
        </p:txBody>
      </p:sp>
      <p:sp>
        <p:nvSpPr>
          <p:cNvPr id="455" name="Shape 455"/>
          <p:cNvSpPr/>
          <p:nvPr/>
        </p:nvSpPr>
        <p:spPr>
          <a:xfrm>
            <a:off x="599803" y="4955457"/>
            <a:ext cx="238087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/>
            </a:lvl1pPr>
          </a:lstStyle>
          <a:p>
            <a:pPr/>
            <a:r>
              <a:t>1</a:t>
            </a:r>
          </a:p>
        </p:txBody>
      </p:sp>
      <p:sp>
        <p:nvSpPr>
          <p:cNvPr id="456" name="Shape 456"/>
          <p:cNvSpPr/>
          <p:nvPr/>
        </p:nvSpPr>
        <p:spPr>
          <a:xfrm>
            <a:off x="599803" y="6191582"/>
            <a:ext cx="238087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/>
            </a:lvl1pPr>
          </a:lstStyle>
          <a:p>
            <a:pPr/>
            <a:r>
              <a:t>1</a:t>
            </a:r>
          </a:p>
        </p:txBody>
      </p:sp>
      <p:sp>
        <p:nvSpPr>
          <p:cNvPr id="457" name="Shape 457"/>
          <p:cNvSpPr/>
          <p:nvPr/>
        </p:nvSpPr>
        <p:spPr>
          <a:xfrm>
            <a:off x="8401246" y="5815152"/>
            <a:ext cx="731615" cy="955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b="1" sz="4000"/>
            </a:pPr>
            <a:r>
              <a:t>4</a:t>
            </a:r>
          </a:p>
          <a:p>
            <a:pPr algn="ctr">
              <a:defRPr b="1"/>
            </a:pPr>
            <a:r>
              <a:t>Total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Shape 461"/>
          <p:cNvSpPr/>
          <p:nvPr/>
        </p:nvSpPr>
        <p:spPr>
          <a:xfrm>
            <a:off x="0" y="-1"/>
            <a:ext cx="9144000" cy="65385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</a:defRPr>
            </a:pPr>
          </a:p>
        </p:txBody>
      </p:sp>
      <p:pic>
        <p:nvPicPr>
          <p:cNvPr id="462" name="image26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463" name="Shape 463"/>
          <p:cNvSpPr/>
          <p:nvPr/>
        </p:nvSpPr>
        <p:spPr>
          <a:xfrm>
            <a:off x="976964" y="685684"/>
            <a:ext cx="7190072" cy="1066917"/>
          </a:xfrm>
          <a:prstGeom prst="rect">
            <a:avLst/>
          </a:prstGeom>
          <a:solidFill>
            <a:schemeClr val="accent2">
              <a:alpha val="2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64" name="Shape 464"/>
          <p:cNvSpPr/>
          <p:nvPr/>
        </p:nvSpPr>
        <p:spPr>
          <a:xfrm>
            <a:off x="976964" y="1788287"/>
            <a:ext cx="7190072" cy="2700761"/>
          </a:xfrm>
          <a:prstGeom prst="rect">
            <a:avLst/>
          </a:prstGeom>
          <a:solidFill>
            <a:schemeClr val="accent2">
              <a:alpha val="2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65" name="Shape 465"/>
          <p:cNvSpPr/>
          <p:nvPr/>
        </p:nvSpPr>
        <p:spPr>
          <a:xfrm>
            <a:off x="976964" y="4572000"/>
            <a:ext cx="7190072" cy="1219200"/>
          </a:xfrm>
          <a:prstGeom prst="rect">
            <a:avLst/>
          </a:prstGeom>
          <a:solidFill>
            <a:schemeClr val="accent2">
              <a:alpha val="2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66" name="Shape 466"/>
          <p:cNvSpPr/>
          <p:nvPr/>
        </p:nvSpPr>
        <p:spPr>
          <a:xfrm>
            <a:off x="976964" y="5891514"/>
            <a:ext cx="7190072" cy="890286"/>
          </a:xfrm>
          <a:prstGeom prst="rect">
            <a:avLst/>
          </a:prstGeom>
          <a:solidFill>
            <a:schemeClr val="accent2">
              <a:alpha val="2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67" name="Shape 467"/>
          <p:cNvSpPr/>
          <p:nvPr/>
        </p:nvSpPr>
        <p:spPr>
          <a:xfrm rot="18900000">
            <a:off x="-127127" y="481006"/>
            <a:ext cx="1125808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/>
            </a:lvl1pPr>
          </a:lstStyle>
          <a:p>
            <a:pPr/>
            <a:r>
              <a:t>COLUMNS</a:t>
            </a:r>
          </a:p>
        </p:txBody>
      </p:sp>
      <p:sp>
        <p:nvSpPr>
          <p:cNvPr id="468" name="Shape 468"/>
          <p:cNvSpPr/>
          <p:nvPr/>
        </p:nvSpPr>
        <p:spPr>
          <a:xfrm>
            <a:off x="606485" y="1057010"/>
            <a:ext cx="238087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/>
            </a:lvl1pPr>
          </a:lstStyle>
          <a:p>
            <a:pPr/>
            <a:r>
              <a:t>1</a:t>
            </a:r>
          </a:p>
        </p:txBody>
      </p:sp>
      <p:sp>
        <p:nvSpPr>
          <p:cNvPr id="469" name="Shape 469"/>
          <p:cNvSpPr/>
          <p:nvPr/>
        </p:nvSpPr>
        <p:spPr>
          <a:xfrm>
            <a:off x="606485" y="3007581"/>
            <a:ext cx="238087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/>
            </a:lvl1pPr>
          </a:lstStyle>
          <a:p>
            <a:pPr/>
            <a:r>
              <a:t>3</a:t>
            </a:r>
          </a:p>
        </p:txBody>
      </p:sp>
      <p:sp>
        <p:nvSpPr>
          <p:cNvPr id="470" name="Shape 470"/>
          <p:cNvSpPr/>
          <p:nvPr/>
        </p:nvSpPr>
        <p:spPr>
          <a:xfrm>
            <a:off x="599803" y="4955457"/>
            <a:ext cx="238087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/>
            </a:lvl1pPr>
          </a:lstStyle>
          <a:p>
            <a:pPr/>
            <a:r>
              <a:t>1</a:t>
            </a:r>
          </a:p>
        </p:txBody>
      </p:sp>
      <p:sp>
        <p:nvSpPr>
          <p:cNvPr id="471" name="Shape 471"/>
          <p:cNvSpPr/>
          <p:nvPr/>
        </p:nvSpPr>
        <p:spPr>
          <a:xfrm>
            <a:off x="599803" y="6191582"/>
            <a:ext cx="238087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/>
            </a:lvl1pPr>
          </a:lstStyle>
          <a:p>
            <a:pPr/>
            <a:r>
              <a:t>1</a:t>
            </a:r>
          </a:p>
        </p:txBody>
      </p:sp>
      <p:sp>
        <p:nvSpPr>
          <p:cNvPr id="472" name="Shape 472"/>
          <p:cNvSpPr/>
          <p:nvPr/>
        </p:nvSpPr>
        <p:spPr>
          <a:xfrm>
            <a:off x="1676399" y="1788287"/>
            <a:ext cx="1790201" cy="2600447"/>
          </a:xfrm>
          <a:prstGeom prst="rect">
            <a:avLst/>
          </a:prstGeom>
          <a:solidFill>
            <a:srgbClr val="44546A">
              <a:alpha val="4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73" name="Shape 473"/>
          <p:cNvSpPr/>
          <p:nvPr/>
        </p:nvSpPr>
        <p:spPr>
          <a:xfrm>
            <a:off x="3696201" y="1801864"/>
            <a:ext cx="1790200" cy="2586871"/>
          </a:xfrm>
          <a:prstGeom prst="rect">
            <a:avLst/>
          </a:prstGeom>
          <a:solidFill>
            <a:srgbClr val="44546A">
              <a:alpha val="4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74" name="Shape 474"/>
          <p:cNvSpPr/>
          <p:nvPr/>
        </p:nvSpPr>
        <p:spPr>
          <a:xfrm>
            <a:off x="5716001" y="1769851"/>
            <a:ext cx="1790200" cy="2618884"/>
          </a:xfrm>
          <a:prstGeom prst="rect">
            <a:avLst/>
          </a:prstGeom>
          <a:solidFill>
            <a:srgbClr val="44546A">
              <a:alpha val="4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75" name="Shape 475"/>
          <p:cNvSpPr/>
          <p:nvPr/>
        </p:nvSpPr>
        <p:spPr>
          <a:xfrm>
            <a:off x="1676399" y="672290"/>
            <a:ext cx="5829803" cy="1046550"/>
          </a:xfrm>
          <a:prstGeom prst="rect">
            <a:avLst/>
          </a:prstGeom>
          <a:solidFill>
            <a:srgbClr val="44546A">
              <a:alpha val="4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76" name="Shape 476"/>
          <p:cNvSpPr/>
          <p:nvPr/>
        </p:nvSpPr>
        <p:spPr>
          <a:xfrm>
            <a:off x="8401246" y="6122928"/>
            <a:ext cx="731615" cy="624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 sz="1200"/>
            </a:lvl1pPr>
          </a:lstStyle>
          <a:p>
            <a:pPr/>
            <a:r>
              <a:t>Total Not relevant</a:t>
            </a:r>
          </a:p>
        </p:txBody>
      </p:sp>
      <p:sp>
        <p:nvSpPr>
          <p:cNvPr id="477" name="Shape 477"/>
          <p:cNvSpPr/>
          <p:nvPr/>
        </p:nvSpPr>
        <p:spPr>
          <a:xfrm>
            <a:off x="1676399" y="4658324"/>
            <a:ext cx="5829803" cy="1046550"/>
          </a:xfrm>
          <a:prstGeom prst="rect">
            <a:avLst/>
          </a:prstGeom>
          <a:solidFill>
            <a:srgbClr val="44546A">
              <a:alpha val="4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78" name="Shape 478"/>
          <p:cNvSpPr/>
          <p:nvPr/>
        </p:nvSpPr>
        <p:spPr>
          <a:xfrm>
            <a:off x="1676399" y="5922819"/>
            <a:ext cx="5829803" cy="846442"/>
          </a:xfrm>
          <a:prstGeom prst="rect">
            <a:avLst/>
          </a:prstGeom>
          <a:solidFill>
            <a:srgbClr val="44546A">
              <a:alpha val="4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Shape 482"/>
          <p:cNvSpPr/>
          <p:nvPr/>
        </p:nvSpPr>
        <p:spPr>
          <a:xfrm>
            <a:off x="0" y="-1"/>
            <a:ext cx="9144000" cy="65385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</a:defRPr>
            </a:pPr>
          </a:p>
        </p:txBody>
      </p:sp>
      <p:pic>
        <p:nvPicPr>
          <p:cNvPr id="483" name="image26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484" name="Shape 484"/>
          <p:cNvSpPr/>
          <p:nvPr/>
        </p:nvSpPr>
        <p:spPr>
          <a:xfrm rot="18900000">
            <a:off x="-29984" y="460492"/>
            <a:ext cx="972553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/>
            </a:lvl1pPr>
          </a:lstStyle>
          <a:p>
            <a:pPr/>
            <a:r>
              <a:t>You Try!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Shape 488"/>
          <p:cNvSpPr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pPr/>
            <a:r>
              <a:t>Level Up!</a:t>
            </a:r>
          </a:p>
        </p:txBody>
      </p:sp>
      <p:sp>
        <p:nvSpPr>
          <p:cNvPr id="489" name="Shape 489"/>
          <p:cNvSpPr/>
          <p:nvPr/>
        </p:nvSpPr>
        <p:spPr>
          <a:xfrm>
            <a:off x="443344" y="2971799"/>
            <a:ext cx="8229601" cy="6098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 defTabSz="685800">
              <a:spcBef>
                <a:spcPts val="800"/>
              </a:spcBef>
              <a:defRPr sz="36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This final one is tricky…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Shape 491"/>
          <p:cNvSpPr/>
          <p:nvPr/>
        </p:nvSpPr>
        <p:spPr>
          <a:xfrm>
            <a:off x="0" y="-1"/>
            <a:ext cx="9144000" cy="65385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</a:defRPr>
            </a:pPr>
          </a:p>
        </p:txBody>
      </p:sp>
      <p:pic>
        <p:nvPicPr>
          <p:cNvPr id="492" name="image29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Shape 496"/>
          <p:cNvSpPr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pPr/>
            <a:r>
              <a:t>Level Up!</a:t>
            </a:r>
          </a:p>
        </p:txBody>
      </p:sp>
      <p:sp>
        <p:nvSpPr>
          <p:cNvPr id="497" name="Shape 497"/>
          <p:cNvSpPr/>
          <p:nvPr/>
        </p:nvSpPr>
        <p:spPr>
          <a:xfrm>
            <a:off x="443344" y="2353566"/>
            <a:ext cx="8229601" cy="16501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 defTabSz="685800">
              <a:spcBef>
                <a:spcPts val="800"/>
              </a:spcBef>
              <a:defRPr sz="3600" u="sng">
                <a:latin typeface="Arial"/>
                <a:ea typeface="Arial"/>
                <a:cs typeface="Arial"/>
                <a:sym typeface="Arial"/>
              </a:defRPr>
            </a:pPr>
            <a:r>
              <a:t>Didn’t quite work right?</a:t>
            </a:r>
            <a:endParaRPr sz="2400"/>
          </a:p>
          <a:p>
            <a:pPr algn="ctr" defTabSz="685800">
              <a:spcBef>
                <a:spcPts val="500"/>
              </a:spcBef>
              <a:defRPr b="1" sz="3600">
                <a:latin typeface="Arial"/>
                <a:ea typeface="Arial"/>
                <a:cs typeface="Arial"/>
                <a:sym typeface="Arial"/>
              </a:defRPr>
            </a:pPr>
          </a:p>
          <a:p>
            <a:pPr algn="ctr" defTabSz="685800">
              <a:spcBef>
                <a:spcPts val="500"/>
              </a:spcBef>
              <a:defRPr b="1" i="1" sz="2400">
                <a:latin typeface="Arial"/>
                <a:ea typeface="Arial"/>
                <a:cs typeface="Arial"/>
                <a:sym typeface="Arial"/>
              </a:defRPr>
            </a:pPr>
            <a:r>
              <a:t>For this one we need </a:t>
            </a:r>
            <a:r>
              <a:rPr u="sng"/>
              <a:t>sub-rows</a:t>
            </a:r>
            <a:r>
              <a:t> and </a:t>
            </a:r>
            <a:r>
              <a:rPr u="sng"/>
              <a:t>sub-columns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Shape 499"/>
          <p:cNvSpPr/>
          <p:nvPr/>
        </p:nvSpPr>
        <p:spPr>
          <a:xfrm>
            <a:off x="0" y="-1"/>
            <a:ext cx="9144000" cy="65385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</a:defRPr>
            </a:pPr>
          </a:p>
        </p:txBody>
      </p:sp>
      <p:pic>
        <p:nvPicPr>
          <p:cNvPr id="500" name="image29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501" name="Shape 501"/>
          <p:cNvSpPr/>
          <p:nvPr/>
        </p:nvSpPr>
        <p:spPr>
          <a:xfrm>
            <a:off x="1066800" y="653853"/>
            <a:ext cx="7010400" cy="717747"/>
          </a:xfrm>
          <a:prstGeom prst="rect">
            <a:avLst/>
          </a:prstGeom>
          <a:solidFill>
            <a:schemeClr val="accent2">
              <a:alpha val="2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02" name="Shape 502"/>
          <p:cNvSpPr/>
          <p:nvPr/>
        </p:nvSpPr>
        <p:spPr>
          <a:xfrm>
            <a:off x="1066800" y="1417665"/>
            <a:ext cx="7010400" cy="3535335"/>
          </a:xfrm>
          <a:prstGeom prst="rect">
            <a:avLst/>
          </a:prstGeom>
          <a:solidFill>
            <a:schemeClr val="accent2">
              <a:alpha val="2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03" name="Shape 503"/>
          <p:cNvSpPr/>
          <p:nvPr/>
        </p:nvSpPr>
        <p:spPr>
          <a:xfrm>
            <a:off x="959601" y="5035718"/>
            <a:ext cx="7190073" cy="603083"/>
          </a:xfrm>
          <a:prstGeom prst="rect">
            <a:avLst/>
          </a:prstGeom>
          <a:solidFill>
            <a:schemeClr val="accent2">
              <a:alpha val="2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04" name="Shape 504"/>
          <p:cNvSpPr/>
          <p:nvPr/>
        </p:nvSpPr>
        <p:spPr>
          <a:xfrm>
            <a:off x="959601" y="5926180"/>
            <a:ext cx="7190073" cy="931820"/>
          </a:xfrm>
          <a:prstGeom prst="rect">
            <a:avLst/>
          </a:prstGeom>
          <a:solidFill>
            <a:schemeClr val="accent2">
              <a:alpha val="2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05" name="Shape 505"/>
          <p:cNvSpPr/>
          <p:nvPr/>
        </p:nvSpPr>
        <p:spPr>
          <a:xfrm rot="18900000">
            <a:off x="67433" y="487639"/>
            <a:ext cx="723415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/>
            </a:lvl1pPr>
          </a:lstStyle>
          <a:p>
            <a:pPr/>
            <a:r>
              <a:t>ROWS</a:t>
            </a:r>
          </a:p>
        </p:txBody>
      </p:sp>
      <p:sp>
        <p:nvSpPr>
          <p:cNvPr id="506" name="Shape 506"/>
          <p:cNvSpPr/>
          <p:nvPr/>
        </p:nvSpPr>
        <p:spPr>
          <a:xfrm>
            <a:off x="606485" y="1057010"/>
            <a:ext cx="238087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/>
            </a:lvl1pPr>
          </a:lstStyle>
          <a:p>
            <a:pPr/>
            <a:r>
              <a:t>1</a:t>
            </a:r>
          </a:p>
        </p:txBody>
      </p:sp>
      <p:sp>
        <p:nvSpPr>
          <p:cNvPr id="507" name="Shape 507"/>
          <p:cNvSpPr/>
          <p:nvPr/>
        </p:nvSpPr>
        <p:spPr>
          <a:xfrm>
            <a:off x="298976" y="3088017"/>
            <a:ext cx="534440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/>
            </a:lvl1pPr>
          </a:lstStyle>
          <a:p>
            <a:pPr/>
            <a:r>
              <a:t>1***</a:t>
            </a:r>
          </a:p>
        </p:txBody>
      </p:sp>
      <p:sp>
        <p:nvSpPr>
          <p:cNvPr id="508" name="Shape 508"/>
          <p:cNvSpPr/>
          <p:nvPr/>
        </p:nvSpPr>
        <p:spPr>
          <a:xfrm>
            <a:off x="253556" y="4955457"/>
            <a:ext cx="534440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/>
            </a:lvl1pPr>
          </a:lstStyle>
          <a:p>
            <a:pPr/>
            <a:r>
              <a:t>1***</a:t>
            </a:r>
          </a:p>
        </p:txBody>
      </p:sp>
      <p:sp>
        <p:nvSpPr>
          <p:cNvPr id="509" name="Shape 509"/>
          <p:cNvSpPr/>
          <p:nvPr/>
        </p:nvSpPr>
        <p:spPr>
          <a:xfrm>
            <a:off x="599803" y="6191582"/>
            <a:ext cx="238087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/>
            </a:lvl1pPr>
          </a:lstStyle>
          <a:p>
            <a:pPr/>
            <a:r>
              <a:t>1</a:t>
            </a:r>
          </a:p>
        </p:txBody>
      </p:sp>
      <p:sp>
        <p:nvSpPr>
          <p:cNvPr id="510" name="Shape 510"/>
          <p:cNvSpPr/>
          <p:nvPr/>
        </p:nvSpPr>
        <p:spPr>
          <a:xfrm>
            <a:off x="8401246" y="5815152"/>
            <a:ext cx="731615" cy="955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b="1" sz="4000"/>
            </a:pPr>
            <a:r>
              <a:t>4</a:t>
            </a:r>
          </a:p>
          <a:p>
            <a:pPr algn="ctr">
              <a:defRPr b="1"/>
            </a:pPr>
            <a:r>
              <a:t>Total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Shape 514"/>
          <p:cNvSpPr/>
          <p:nvPr/>
        </p:nvSpPr>
        <p:spPr>
          <a:xfrm>
            <a:off x="0" y="-1"/>
            <a:ext cx="9144000" cy="65385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</a:defRPr>
            </a:pPr>
          </a:p>
        </p:txBody>
      </p:sp>
      <p:pic>
        <p:nvPicPr>
          <p:cNvPr id="515" name="image29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516" name="Shape 516"/>
          <p:cNvSpPr/>
          <p:nvPr/>
        </p:nvSpPr>
        <p:spPr>
          <a:xfrm>
            <a:off x="1066800" y="653853"/>
            <a:ext cx="7010400" cy="717747"/>
          </a:xfrm>
          <a:prstGeom prst="rect">
            <a:avLst/>
          </a:prstGeom>
          <a:solidFill>
            <a:schemeClr val="accent2">
              <a:alpha val="2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17" name="Shape 517"/>
          <p:cNvSpPr/>
          <p:nvPr/>
        </p:nvSpPr>
        <p:spPr>
          <a:xfrm>
            <a:off x="1066800" y="1417665"/>
            <a:ext cx="7010400" cy="3535335"/>
          </a:xfrm>
          <a:prstGeom prst="rect">
            <a:avLst/>
          </a:prstGeom>
          <a:solidFill>
            <a:schemeClr val="accent2">
              <a:alpha val="2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18" name="Shape 518"/>
          <p:cNvSpPr/>
          <p:nvPr/>
        </p:nvSpPr>
        <p:spPr>
          <a:xfrm>
            <a:off x="959601" y="5035718"/>
            <a:ext cx="7190073" cy="603083"/>
          </a:xfrm>
          <a:prstGeom prst="rect">
            <a:avLst/>
          </a:prstGeom>
          <a:solidFill>
            <a:schemeClr val="accent2">
              <a:alpha val="2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19" name="Shape 519"/>
          <p:cNvSpPr/>
          <p:nvPr/>
        </p:nvSpPr>
        <p:spPr>
          <a:xfrm>
            <a:off x="1219200" y="1454320"/>
            <a:ext cx="3733800" cy="4108280"/>
          </a:xfrm>
          <a:prstGeom prst="rect">
            <a:avLst/>
          </a:prstGeom>
          <a:solidFill>
            <a:srgbClr val="44546A">
              <a:alpha val="4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20" name="Shape 520"/>
          <p:cNvSpPr/>
          <p:nvPr/>
        </p:nvSpPr>
        <p:spPr>
          <a:xfrm>
            <a:off x="5195235" y="1454320"/>
            <a:ext cx="2805765" cy="4108280"/>
          </a:xfrm>
          <a:prstGeom prst="rect">
            <a:avLst/>
          </a:prstGeom>
          <a:solidFill>
            <a:srgbClr val="44546A">
              <a:alpha val="4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21" name="Shape 521"/>
          <p:cNvSpPr/>
          <p:nvPr/>
        </p:nvSpPr>
        <p:spPr>
          <a:xfrm>
            <a:off x="959601" y="5926180"/>
            <a:ext cx="7190073" cy="931820"/>
          </a:xfrm>
          <a:prstGeom prst="rect">
            <a:avLst/>
          </a:prstGeom>
          <a:solidFill>
            <a:schemeClr val="accent2">
              <a:alpha val="2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22" name="Shape 522"/>
          <p:cNvSpPr/>
          <p:nvPr/>
        </p:nvSpPr>
        <p:spPr>
          <a:xfrm>
            <a:off x="1219200" y="749260"/>
            <a:ext cx="6781800" cy="589097"/>
          </a:xfrm>
          <a:prstGeom prst="rect">
            <a:avLst/>
          </a:prstGeom>
          <a:solidFill>
            <a:srgbClr val="44546A">
              <a:alpha val="4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23" name="Shape 523"/>
          <p:cNvSpPr/>
          <p:nvPr/>
        </p:nvSpPr>
        <p:spPr>
          <a:xfrm>
            <a:off x="1234439" y="6006219"/>
            <a:ext cx="6781801" cy="589096"/>
          </a:xfrm>
          <a:prstGeom prst="rect">
            <a:avLst/>
          </a:prstGeom>
          <a:solidFill>
            <a:srgbClr val="44546A">
              <a:alpha val="4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24" name="Shape 524"/>
          <p:cNvSpPr/>
          <p:nvPr/>
        </p:nvSpPr>
        <p:spPr>
          <a:xfrm rot="18900000">
            <a:off x="-127127" y="481006"/>
            <a:ext cx="1125808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/>
            </a:lvl1pPr>
          </a:lstStyle>
          <a:p>
            <a:pPr/>
            <a:r>
              <a:t>COLUMNS</a:t>
            </a:r>
          </a:p>
        </p:txBody>
      </p:sp>
      <p:sp>
        <p:nvSpPr>
          <p:cNvPr id="525" name="Shape 525"/>
          <p:cNvSpPr/>
          <p:nvPr/>
        </p:nvSpPr>
        <p:spPr>
          <a:xfrm>
            <a:off x="606485" y="1057010"/>
            <a:ext cx="238087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/>
            </a:lvl1pPr>
          </a:lstStyle>
          <a:p>
            <a:pPr/>
            <a:r>
              <a:t>1</a:t>
            </a:r>
          </a:p>
        </p:txBody>
      </p:sp>
      <p:sp>
        <p:nvSpPr>
          <p:cNvPr id="526" name="Shape 526"/>
          <p:cNvSpPr/>
          <p:nvPr/>
        </p:nvSpPr>
        <p:spPr>
          <a:xfrm>
            <a:off x="590213" y="3088017"/>
            <a:ext cx="238086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/>
            </a:lvl1pPr>
          </a:lstStyle>
          <a:p>
            <a:pPr/>
            <a:r>
              <a:t>2</a:t>
            </a:r>
          </a:p>
        </p:txBody>
      </p:sp>
      <p:sp>
        <p:nvSpPr>
          <p:cNvPr id="527" name="Shape 527"/>
          <p:cNvSpPr/>
          <p:nvPr/>
        </p:nvSpPr>
        <p:spPr>
          <a:xfrm>
            <a:off x="599803" y="6191582"/>
            <a:ext cx="238087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/>
            </a:lvl1pPr>
          </a:lstStyle>
          <a:p>
            <a:pPr/>
            <a:r>
              <a:t>1</a:t>
            </a:r>
          </a:p>
        </p:txBody>
      </p:sp>
      <p:sp>
        <p:nvSpPr>
          <p:cNvPr id="528" name="Shape 528"/>
          <p:cNvSpPr/>
          <p:nvPr/>
        </p:nvSpPr>
        <p:spPr>
          <a:xfrm>
            <a:off x="8401246" y="6122928"/>
            <a:ext cx="731615" cy="624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 sz="1200"/>
            </a:lvl1pPr>
          </a:lstStyle>
          <a:p>
            <a:pPr/>
            <a:r>
              <a:t>Total Not relevant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35" name="image8.jpg" descr="https://static.skillshare.com/uploads/project/71261f6924b219521a2cb0952caa9983/789b4f6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5871" y="0"/>
            <a:ext cx="9149871" cy="686308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Shape 532"/>
          <p:cNvSpPr/>
          <p:nvPr/>
        </p:nvSpPr>
        <p:spPr>
          <a:xfrm>
            <a:off x="0" y="-1"/>
            <a:ext cx="9144000" cy="65385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</a:defRPr>
            </a:pPr>
          </a:p>
        </p:txBody>
      </p:sp>
      <p:pic>
        <p:nvPicPr>
          <p:cNvPr id="533" name="image29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534" name="Shape 534"/>
          <p:cNvSpPr/>
          <p:nvPr/>
        </p:nvSpPr>
        <p:spPr>
          <a:xfrm>
            <a:off x="1066800" y="653853"/>
            <a:ext cx="7010400" cy="717747"/>
          </a:xfrm>
          <a:prstGeom prst="rect">
            <a:avLst/>
          </a:prstGeom>
          <a:solidFill>
            <a:schemeClr val="accent2">
              <a:alpha val="2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35" name="Shape 535"/>
          <p:cNvSpPr/>
          <p:nvPr/>
        </p:nvSpPr>
        <p:spPr>
          <a:xfrm>
            <a:off x="1066800" y="1417665"/>
            <a:ext cx="7010400" cy="3535335"/>
          </a:xfrm>
          <a:prstGeom prst="rect">
            <a:avLst/>
          </a:prstGeom>
          <a:solidFill>
            <a:schemeClr val="accent2">
              <a:alpha val="2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36" name="Shape 536"/>
          <p:cNvSpPr/>
          <p:nvPr/>
        </p:nvSpPr>
        <p:spPr>
          <a:xfrm>
            <a:off x="959601" y="5035718"/>
            <a:ext cx="7190073" cy="603083"/>
          </a:xfrm>
          <a:prstGeom prst="rect">
            <a:avLst/>
          </a:prstGeom>
          <a:solidFill>
            <a:schemeClr val="accent2">
              <a:alpha val="2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37" name="Shape 537"/>
          <p:cNvSpPr/>
          <p:nvPr/>
        </p:nvSpPr>
        <p:spPr>
          <a:xfrm>
            <a:off x="1219200" y="1454320"/>
            <a:ext cx="3733800" cy="4108280"/>
          </a:xfrm>
          <a:prstGeom prst="rect">
            <a:avLst/>
          </a:prstGeom>
          <a:solidFill>
            <a:srgbClr val="44546A">
              <a:alpha val="4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38" name="Shape 538"/>
          <p:cNvSpPr/>
          <p:nvPr/>
        </p:nvSpPr>
        <p:spPr>
          <a:xfrm>
            <a:off x="5195235" y="1454320"/>
            <a:ext cx="2805765" cy="4108280"/>
          </a:xfrm>
          <a:prstGeom prst="rect">
            <a:avLst/>
          </a:prstGeom>
          <a:solidFill>
            <a:srgbClr val="44546A">
              <a:alpha val="4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39" name="Shape 539"/>
          <p:cNvSpPr/>
          <p:nvPr/>
        </p:nvSpPr>
        <p:spPr>
          <a:xfrm>
            <a:off x="959601" y="5926180"/>
            <a:ext cx="7190073" cy="931820"/>
          </a:xfrm>
          <a:prstGeom prst="rect">
            <a:avLst/>
          </a:prstGeom>
          <a:solidFill>
            <a:schemeClr val="accent2">
              <a:alpha val="2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40" name="Shape 540"/>
          <p:cNvSpPr/>
          <p:nvPr/>
        </p:nvSpPr>
        <p:spPr>
          <a:xfrm>
            <a:off x="5195235" y="1524000"/>
            <a:ext cx="2805765" cy="990600"/>
          </a:xfrm>
          <a:prstGeom prst="rect">
            <a:avLst/>
          </a:prstGeom>
          <a:solidFill>
            <a:schemeClr val="accent2">
              <a:alpha val="78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41" name="Shape 541"/>
          <p:cNvSpPr/>
          <p:nvPr/>
        </p:nvSpPr>
        <p:spPr>
          <a:xfrm>
            <a:off x="5164756" y="2597319"/>
            <a:ext cx="2805765" cy="990601"/>
          </a:xfrm>
          <a:prstGeom prst="rect">
            <a:avLst/>
          </a:prstGeom>
          <a:solidFill>
            <a:schemeClr val="accent2">
              <a:alpha val="78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42" name="Shape 542"/>
          <p:cNvSpPr/>
          <p:nvPr/>
        </p:nvSpPr>
        <p:spPr>
          <a:xfrm>
            <a:off x="5195235" y="3878558"/>
            <a:ext cx="2805765" cy="990601"/>
          </a:xfrm>
          <a:prstGeom prst="rect">
            <a:avLst/>
          </a:prstGeom>
          <a:solidFill>
            <a:schemeClr val="accent2">
              <a:alpha val="78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43" name="Shape 543"/>
          <p:cNvSpPr/>
          <p:nvPr/>
        </p:nvSpPr>
        <p:spPr>
          <a:xfrm>
            <a:off x="5235876" y="5022679"/>
            <a:ext cx="2805765" cy="387522"/>
          </a:xfrm>
          <a:prstGeom prst="rect">
            <a:avLst/>
          </a:prstGeom>
          <a:solidFill>
            <a:schemeClr val="accent2">
              <a:alpha val="78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44" name="Shape 544"/>
          <p:cNvSpPr/>
          <p:nvPr/>
        </p:nvSpPr>
        <p:spPr>
          <a:xfrm rot="18900000">
            <a:off x="8252645" y="329660"/>
            <a:ext cx="723414" cy="624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b="1"/>
            </a:pPr>
            <a:r>
              <a:t>SUB-</a:t>
            </a:r>
          </a:p>
          <a:p>
            <a:pPr algn="ctr">
              <a:defRPr b="1"/>
            </a:pPr>
            <a:r>
              <a:t>ROWS</a:t>
            </a:r>
          </a:p>
        </p:txBody>
      </p:sp>
      <p:sp>
        <p:nvSpPr>
          <p:cNvPr id="545" name="Shape 545"/>
          <p:cNvSpPr/>
          <p:nvPr/>
        </p:nvSpPr>
        <p:spPr>
          <a:xfrm>
            <a:off x="8409271" y="1834633"/>
            <a:ext cx="238087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/>
            </a:lvl1pPr>
          </a:lstStyle>
          <a:p>
            <a:pPr/>
            <a:r>
              <a:t>1</a:t>
            </a:r>
          </a:p>
        </p:txBody>
      </p:sp>
      <p:sp>
        <p:nvSpPr>
          <p:cNvPr id="546" name="Shape 546"/>
          <p:cNvSpPr/>
          <p:nvPr/>
        </p:nvSpPr>
        <p:spPr>
          <a:xfrm>
            <a:off x="8409271" y="2920685"/>
            <a:ext cx="238087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/>
            </a:lvl1pPr>
          </a:lstStyle>
          <a:p>
            <a:pPr/>
            <a:r>
              <a:t>1</a:t>
            </a:r>
          </a:p>
        </p:txBody>
      </p:sp>
      <p:sp>
        <p:nvSpPr>
          <p:cNvPr id="547" name="Shape 547"/>
          <p:cNvSpPr/>
          <p:nvPr/>
        </p:nvSpPr>
        <p:spPr>
          <a:xfrm>
            <a:off x="8409271" y="4021975"/>
            <a:ext cx="238087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/>
            </a:lvl1pPr>
          </a:lstStyle>
          <a:p>
            <a:pPr/>
            <a:r>
              <a:t>1</a:t>
            </a:r>
          </a:p>
        </p:txBody>
      </p:sp>
      <p:sp>
        <p:nvSpPr>
          <p:cNvPr id="548" name="Shape 548"/>
          <p:cNvSpPr/>
          <p:nvPr/>
        </p:nvSpPr>
        <p:spPr>
          <a:xfrm>
            <a:off x="8409271" y="5040867"/>
            <a:ext cx="238087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/>
            </a:lvl1pPr>
          </a:lstStyle>
          <a:p>
            <a:pPr/>
            <a:r>
              <a:t>1</a:t>
            </a:r>
          </a:p>
        </p:txBody>
      </p:sp>
      <p:sp>
        <p:nvSpPr>
          <p:cNvPr id="549" name="Shape 549"/>
          <p:cNvSpPr/>
          <p:nvPr/>
        </p:nvSpPr>
        <p:spPr>
          <a:xfrm>
            <a:off x="8401246" y="5815152"/>
            <a:ext cx="731615" cy="955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b="1" sz="4000"/>
            </a:pPr>
            <a:r>
              <a:t>4</a:t>
            </a:r>
          </a:p>
          <a:p>
            <a:pPr algn="ctr">
              <a:defRPr b="1"/>
            </a:pPr>
            <a:r>
              <a:t>Total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Shape 553"/>
          <p:cNvSpPr/>
          <p:nvPr/>
        </p:nvSpPr>
        <p:spPr>
          <a:xfrm>
            <a:off x="0" y="-1"/>
            <a:ext cx="9144000" cy="65385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</a:defRPr>
            </a:pPr>
          </a:p>
        </p:txBody>
      </p:sp>
      <p:pic>
        <p:nvPicPr>
          <p:cNvPr id="554" name="image29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555" name="Shape 555"/>
          <p:cNvSpPr/>
          <p:nvPr/>
        </p:nvSpPr>
        <p:spPr>
          <a:xfrm>
            <a:off x="1066800" y="653853"/>
            <a:ext cx="7010400" cy="717747"/>
          </a:xfrm>
          <a:prstGeom prst="rect">
            <a:avLst/>
          </a:prstGeom>
          <a:solidFill>
            <a:schemeClr val="accent2">
              <a:alpha val="2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56" name="Shape 556"/>
          <p:cNvSpPr/>
          <p:nvPr/>
        </p:nvSpPr>
        <p:spPr>
          <a:xfrm>
            <a:off x="1066800" y="1417665"/>
            <a:ext cx="7010400" cy="3535335"/>
          </a:xfrm>
          <a:prstGeom prst="rect">
            <a:avLst/>
          </a:prstGeom>
          <a:solidFill>
            <a:schemeClr val="accent2">
              <a:alpha val="2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57" name="Shape 557"/>
          <p:cNvSpPr/>
          <p:nvPr/>
        </p:nvSpPr>
        <p:spPr>
          <a:xfrm>
            <a:off x="959601" y="5035718"/>
            <a:ext cx="7190073" cy="603083"/>
          </a:xfrm>
          <a:prstGeom prst="rect">
            <a:avLst/>
          </a:prstGeom>
          <a:solidFill>
            <a:schemeClr val="accent2">
              <a:alpha val="2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58" name="Shape 558"/>
          <p:cNvSpPr/>
          <p:nvPr/>
        </p:nvSpPr>
        <p:spPr>
          <a:xfrm>
            <a:off x="1219200" y="1454320"/>
            <a:ext cx="3733800" cy="4108280"/>
          </a:xfrm>
          <a:prstGeom prst="rect">
            <a:avLst/>
          </a:prstGeom>
          <a:solidFill>
            <a:srgbClr val="44546A">
              <a:alpha val="4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59" name="Shape 559"/>
          <p:cNvSpPr/>
          <p:nvPr/>
        </p:nvSpPr>
        <p:spPr>
          <a:xfrm>
            <a:off x="5195235" y="1454320"/>
            <a:ext cx="2805765" cy="4108280"/>
          </a:xfrm>
          <a:prstGeom prst="rect">
            <a:avLst/>
          </a:prstGeom>
          <a:solidFill>
            <a:srgbClr val="44546A">
              <a:alpha val="4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60" name="Shape 560"/>
          <p:cNvSpPr/>
          <p:nvPr/>
        </p:nvSpPr>
        <p:spPr>
          <a:xfrm>
            <a:off x="959601" y="5926180"/>
            <a:ext cx="7190073" cy="931820"/>
          </a:xfrm>
          <a:prstGeom prst="rect">
            <a:avLst/>
          </a:prstGeom>
          <a:solidFill>
            <a:schemeClr val="accent2">
              <a:alpha val="2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61" name="Shape 561"/>
          <p:cNvSpPr/>
          <p:nvPr/>
        </p:nvSpPr>
        <p:spPr>
          <a:xfrm>
            <a:off x="5195235" y="1524000"/>
            <a:ext cx="2805765" cy="990600"/>
          </a:xfrm>
          <a:prstGeom prst="rect">
            <a:avLst/>
          </a:prstGeom>
          <a:solidFill>
            <a:schemeClr val="accent2">
              <a:alpha val="78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62" name="Shape 562"/>
          <p:cNvSpPr/>
          <p:nvPr/>
        </p:nvSpPr>
        <p:spPr>
          <a:xfrm>
            <a:off x="5164756" y="2597319"/>
            <a:ext cx="2805765" cy="990601"/>
          </a:xfrm>
          <a:prstGeom prst="rect">
            <a:avLst/>
          </a:prstGeom>
          <a:solidFill>
            <a:schemeClr val="accent2">
              <a:alpha val="78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63" name="Shape 563"/>
          <p:cNvSpPr/>
          <p:nvPr/>
        </p:nvSpPr>
        <p:spPr>
          <a:xfrm>
            <a:off x="5195235" y="3878558"/>
            <a:ext cx="2805765" cy="990601"/>
          </a:xfrm>
          <a:prstGeom prst="rect">
            <a:avLst/>
          </a:prstGeom>
          <a:solidFill>
            <a:schemeClr val="accent2">
              <a:alpha val="78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64" name="Shape 564"/>
          <p:cNvSpPr/>
          <p:nvPr/>
        </p:nvSpPr>
        <p:spPr>
          <a:xfrm>
            <a:off x="5235876" y="5022679"/>
            <a:ext cx="2805765" cy="387522"/>
          </a:xfrm>
          <a:prstGeom prst="rect">
            <a:avLst/>
          </a:prstGeom>
          <a:solidFill>
            <a:schemeClr val="accent2">
              <a:alpha val="78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65" name="Shape 565"/>
          <p:cNvSpPr/>
          <p:nvPr/>
        </p:nvSpPr>
        <p:spPr>
          <a:xfrm>
            <a:off x="5371698" y="1533066"/>
            <a:ext cx="1295401" cy="3476572"/>
          </a:xfrm>
          <a:prstGeom prst="rect">
            <a:avLst/>
          </a:prstGeom>
          <a:solidFill>
            <a:srgbClr val="44546A">
              <a:alpha val="8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66" name="Shape 566"/>
          <p:cNvSpPr/>
          <p:nvPr/>
        </p:nvSpPr>
        <p:spPr>
          <a:xfrm>
            <a:off x="6743700" y="1513081"/>
            <a:ext cx="1295400" cy="3476572"/>
          </a:xfrm>
          <a:prstGeom prst="rect">
            <a:avLst/>
          </a:prstGeom>
          <a:solidFill>
            <a:srgbClr val="44546A">
              <a:alpha val="8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67" name="Shape 567"/>
          <p:cNvSpPr/>
          <p:nvPr/>
        </p:nvSpPr>
        <p:spPr>
          <a:xfrm>
            <a:off x="5371698" y="5032502"/>
            <a:ext cx="2629302" cy="410724"/>
          </a:xfrm>
          <a:prstGeom prst="rect">
            <a:avLst/>
          </a:prstGeom>
          <a:solidFill>
            <a:srgbClr val="44546A">
              <a:alpha val="8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68" name="Shape 568"/>
          <p:cNvSpPr/>
          <p:nvPr/>
        </p:nvSpPr>
        <p:spPr>
          <a:xfrm rot="18900000">
            <a:off x="8040919" y="329660"/>
            <a:ext cx="1125808" cy="624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b="1"/>
            </a:pPr>
            <a:r>
              <a:t>SUB-</a:t>
            </a:r>
          </a:p>
          <a:p>
            <a:pPr algn="ctr">
              <a:defRPr b="1"/>
            </a:pPr>
            <a:r>
              <a:t>COLUMNS</a:t>
            </a:r>
          </a:p>
        </p:txBody>
      </p:sp>
      <p:sp>
        <p:nvSpPr>
          <p:cNvPr id="569" name="Shape 569"/>
          <p:cNvSpPr/>
          <p:nvPr/>
        </p:nvSpPr>
        <p:spPr>
          <a:xfrm>
            <a:off x="8409271" y="2920685"/>
            <a:ext cx="238087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/>
            </a:lvl1pPr>
          </a:lstStyle>
          <a:p>
            <a:pPr/>
            <a:r>
              <a:t>2</a:t>
            </a:r>
          </a:p>
        </p:txBody>
      </p:sp>
      <p:sp>
        <p:nvSpPr>
          <p:cNvPr id="570" name="Shape 570"/>
          <p:cNvSpPr/>
          <p:nvPr/>
        </p:nvSpPr>
        <p:spPr>
          <a:xfrm>
            <a:off x="8391910" y="5073894"/>
            <a:ext cx="238086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/>
            </a:lvl1pPr>
          </a:lstStyle>
          <a:p>
            <a:pPr/>
            <a:r>
              <a:t>1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Shape 574"/>
          <p:cNvSpPr/>
          <p:nvPr/>
        </p:nvSpPr>
        <p:spPr>
          <a:xfrm>
            <a:off x="0" y="-1"/>
            <a:ext cx="9144000" cy="65385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</a:defRPr>
            </a:pPr>
          </a:p>
        </p:txBody>
      </p:sp>
      <p:pic>
        <p:nvPicPr>
          <p:cNvPr id="575" name="image29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576" name="Shape 576"/>
          <p:cNvSpPr/>
          <p:nvPr/>
        </p:nvSpPr>
        <p:spPr>
          <a:xfrm rot="18900000">
            <a:off x="-29984" y="460492"/>
            <a:ext cx="972553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/>
            </a:lvl1pPr>
          </a:lstStyle>
          <a:p>
            <a:pPr/>
            <a:r>
              <a:t>You Try!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Shape 580"/>
          <p:cNvSpPr/>
          <p:nvPr/>
        </p:nvSpPr>
        <p:spPr>
          <a:xfrm>
            <a:off x="304800" y="98052"/>
            <a:ext cx="51054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Level Up</a:t>
            </a:r>
          </a:p>
        </p:txBody>
      </p:sp>
      <p:sp>
        <p:nvSpPr>
          <p:cNvPr id="581" name="Shape 581"/>
          <p:cNvSpPr/>
          <p:nvPr/>
        </p:nvSpPr>
        <p:spPr>
          <a:xfrm>
            <a:off x="443344" y="2353566"/>
            <a:ext cx="8229601" cy="18229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 defTabSz="685800">
              <a:spcBef>
                <a:spcPts val="800"/>
              </a:spcBef>
              <a:defRPr sz="3600" u="sng">
                <a:latin typeface="Arial"/>
                <a:ea typeface="Arial"/>
                <a:cs typeface="Arial"/>
                <a:sym typeface="Arial"/>
              </a:defRPr>
            </a:pPr>
            <a:r>
              <a:t>Real Example App</a:t>
            </a:r>
            <a:endParaRPr sz="2400"/>
          </a:p>
          <a:p>
            <a:pPr algn="ctr" defTabSz="685800">
              <a:spcBef>
                <a:spcPts val="500"/>
              </a:spcBef>
              <a:defRPr b="1" i="1" sz="3600" u="sng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82" name="Shape 582"/>
          <p:cNvSpPr/>
          <p:nvPr/>
        </p:nvSpPr>
        <p:spPr>
          <a:xfrm>
            <a:off x="2266492" y="3253292"/>
            <a:ext cx="4462609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https://mean-google-maps.herokuapp.com/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Shape 584"/>
          <p:cNvSpPr/>
          <p:nvPr/>
        </p:nvSpPr>
        <p:spPr>
          <a:xfrm>
            <a:off x="0" y="-1"/>
            <a:ext cx="9144000" cy="65385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</a:defRPr>
            </a:pPr>
          </a:p>
        </p:txBody>
      </p:sp>
      <p:pic>
        <p:nvPicPr>
          <p:cNvPr id="585" name="image3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148067"/>
            <a:ext cx="9144000" cy="656186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Shape 589"/>
          <p:cNvSpPr/>
          <p:nvPr/>
        </p:nvSpPr>
        <p:spPr>
          <a:xfrm>
            <a:off x="0" y="-1"/>
            <a:ext cx="9144000" cy="65385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</a:defRPr>
            </a:pPr>
          </a:p>
        </p:txBody>
      </p:sp>
      <p:pic>
        <p:nvPicPr>
          <p:cNvPr id="590" name="image3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148067"/>
            <a:ext cx="9144000" cy="6561865"/>
          </a:xfrm>
          <a:prstGeom prst="rect">
            <a:avLst/>
          </a:prstGeom>
          <a:ln w="12700">
            <a:miter lim="400000"/>
          </a:ln>
        </p:spPr>
      </p:pic>
      <p:sp>
        <p:nvSpPr>
          <p:cNvPr id="591" name="Shape 591"/>
          <p:cNvSpPr/>
          <p:nvPr/>
        </p:nvSpPr>
        <p:spPr>
          <a:xfrm>
            <a:off x="381000" y="990600"/>
            <a:ext cx="8458200" cy="4953000"/>
          </a:xfrm>
          <a:prstGeom prst="rect">
            <a:avLst/>
          </a:prstGeom>
          <a:solidFill>
            <a:schemeClr val="accent2">
              <a:alpha val="2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92" name="Shape 592"/>
          <p:cNvSpPr/>
          <p:nvPr/>
        </p:nvSpPr>
        <p:spPr>
          <a:xfrm>
            <a:off x="381000" y="6100331"/>
            <a:ext cx="8458200" cy="609601"/>
          </a:xfrm>
          <a:prstGeom prst="rect">
            <a:avLst/>
          </a:prstGeom>
          <a:solidFill>
            <a:schemeClr val="accent2">
              <a:alpha val="2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93" name="Shape 593"/>
          <p:cNvSpPr/>
          <p:nvPr/>
        </p:nvSpPr>
        <p:spPr>
          <a:xfrm rot="18900000">
            <a:off x="-131721" y="95093"/>
            <a:ext cx="723415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/>
            </a:lvl1pPr>
          </a:lstStyle>
          <a:p>
            <a:pPr/>
            <a:r>
              <a:t>ROWS</a:t>
            </a:r>
          </a:p>
        </p:txBody>
      </p:sp>
      <p:sp>
        <p:nvSpPr>
          <p:cNvPr id="594" name="Shape 594"/>
          <p:cNvSpPr/>
          <p:nvPr/>
        </p:nvSpPr>
        <p:spPr>
          <a:xfrm>
            <a:off x="56054" y="3059668"/>
            <a:ext cx="238086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/>
            </a:lvl1pPr>
          </a:lstStyle>
          <a:p>
            <a:pPr/>
            <a:r>
              <a:t>1</a:t>
            </a:r>
          </a:p>
        </p:txBody>
      </p:sp>
      <p:sp>
        <p:nvSpPr>
          <p:cNvPr id="595" name="Shape 595"/>
          <p:cNvSpPr/>
          <p:nvPr/>
        </p:nvSpPr>
        <p:spPr>
          <a:xfrm>
            <a:off x="33649" y="6220466"/>
            <a:ext cx="238086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/>
            </a:lvl1pPr>
          </a:lstStyle>
          <a:p>
            <a:pPr/>
            <a:r>
              <a:t>1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Shape 599"/>
          <p:cNvSpPr/>
          <p:nvPr/>
        </p:nvSpPr>
        <p:spPr>
          <a:xfrm>
            <a:off x="0" y="-1"/>
            <a:ext cx="9144000" cy="65385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</a:defRPr>
            </a:pPr>
          </a:p>
        </p:txBody>
      </p:sp>
      <p:pic>
        <p:nvPicPr>
          <p:cNvPr id="600" name="image3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148067"/>
            <a:ext cx="9144000" cy="6561865"/>
          </a:xfrm>
          <a:prstGeom prst="rect">
            <a:avLst/>
          </a:prstGeom>
          <a:ln w="12700">
            <a:miter lim="400000"/>
          </a:ln>
        </p:spPr>
      </p:pic>
      <p:sp>
        <p:nvSpPr>
          <p:cNvPr id="601" name="Shape 601"/>
          <p:cNvSpPr/>
          <p:nvPr/>
        </p:nvSpPr>
        <p:spPr>
          <a:xfrm>
            <a:off x="381000" y="990600"/>
            <a:ext cx="8458200" cy="4953000"/>
          </a:xfrm>
          <a:prstGeom prst="rect">
            <a:avLst/>
          </a:prstGeom>
          <a:solidFill>
            <a:schemeClr val="accent2">
              <a:alpha val="2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602" name="Shape 602"/>
          <p:cNvSpPr/>
          <p:nvPr/>
        </p:nvSpPr>
        <p:spPr>
          <a:xfrm>
            <a:off x="381000" y="6100331"/>
            <a:ext cx="8458200" cy="609601"/>
          </a:xfrm>
          <a:prstGeom prst="rect">
            <a:avLst/>
          </a:prstGeom>
          <a:solidFill>
            <a:schemeClr val="accent2">
              <a:alpha val="2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603" name="Shape 603"/>
          <p:cNvSpPr/>
          <p:nvPr/>
        </p:nvSpPr>
        <p:spPr>
          <a:xfrm>
            <a:off x="406077" y="990600"/>
            <a:ext cx="4927924" cy="4953000"/>
          </a:xfrm>
          <a:prstGeom prst="rect">
            <a:avLst/>
          </a:prstGeom>
          <a:solidFill>
            <a:srgbClr val="44546A">
              <a:alpha val="4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604" name="Shape 604"/>
          <p:cNvSpPr/>
          <p:nvPr/>
        </p:nvSpPr>
        <p:spPr>
          <a:xfrm>
            <a:off x="5486400" y="990600"/>
            <a:ext cx="3276600" cy="4953000"/>
          </a:xfrm>
          <a:prstGeom prst="rect">
            <a:avLst/>
          </a:prstGeom>
          <a:solidFill>
            <a:srgbClr val="44546A">
              <a:alpha val="4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605" name="Shape 605"/>
          <p:cNvSpPr/>
          <p:nvPr/>
        </p:nvSpPr>
        <p:spPr>
          <a:xfrm rot="18900000">
            <a:off x="-200216" y="200595"/>
            <a:ext cx="1125808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/>
            </a:lvl1pPr>
          </a:lstStyle>
          <a:p>
            <a:pPr/>
            <a:r>
              <a:t>COLUMNS</a:t>
            </a:r>
          </a:p>
        </p:txBody>
      </p:sp>
      <p:sp>
        <p:nvSpPr>
          <p:cNvPr id="606" name="Shape 606"/>
          <p:cNvSpPr/>
          <p:nvPr/>
        </p:nvSpPr>
        <p:spPr>
          <a:xfrm>
            <a:off x="56054" y="3059668"/>
            <a:ext cx="238086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/>
            </a:lvl1pPr>
          </a:lstStyle>
          <a:p>
            <a:pPr/>
            <a:r>
              <a:t>2</a:t>
            </a:r>
          </a:p>
        </p:txBody>
      </p:sp>
      <p:sp>
        <p:nvSpPr>
          <p:cNvPr id="607" name="Shape 607"/>
          <p:cNvSpPr/>
          <p:nvPr/>
        </p:nvSpPr>
        <p:spPr>
          <a:xfrm>
            <a:off x="0" y="6220466"/>
            <a:ext cx="238086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/>
            </a:lvl1pPr>
          </a:lstStyle>
          <a:p>
            <a:pPr/>
            <a:r>
              <a:t>1</a:t>
            </a:r>
          </a:p>
        </p:txBody>
      </p:sp>
      <p:sp>
        <p:nvSpPr>
          <p:cNvPr id="608" name="Shape 608"/>
          <p:cNvSpPr/>
          <p:nvPr/>
        </p:nvSpPr>
        <p:spPr>
          <a:xfrm>
            <a:off x="406078" y="6102498"/>
            <a:ext cx="8433122" cy="607435"/>
          </a:xfrm>
          <a:prstGeom prst="rect">
            <a:avLst/>
          </a:prstGeom>
          <a:solidFill>
            <a:srgbClr val="44546A">
              <a:alpha val="4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2" name="image31.jpg" descr="https://goodmotherdiet.files.wordpress.com/2014/09/you-made-it2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8600" y="609600"/>
            <a:ext cx="5715000" cy="571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Shape 616"/>
          <p:cNvSpPr/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/>
          <a:p>
            <a:pPr/>
            <a:r>
              <a:t>Grid Design with Bootstrap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Shape 618"/>
          <p:cNvSpPr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pPr/>
            <a:r>
              <a:t>More Genius Time!</a:t>
            </a:r>
          </a:p>
        </p:txBody>
      </p:sp>
      <p:sp>
        <p:nvSpPr>
          <p:cNvPr id="619" name="Shape 619"/>
          <p:cNvSpPr/>
          <p:nvPr/>
        </p:nvSpPr>
        <p:spPr>
          <a:xfrm>
            <a:off x="-5871" y="783752"/>
            <a:ext cx="9149872" cy="71125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algn="ctr" defTabSz="685800">
              <a:spcBef>
                <a:spcPts val="600"/>
              </a:spcBef>
              <a:defRPr b="1" sz="2800" u="sng">
                <a:latin typeface="Arial"/>
                <a:ea typeface="Arial"/>
                <a:cs typeface="Arial"/>
                <a:sym typeface="Arial"/>
              </a:defRPr>
            </a:pPr>
            <a:r>
              <a:t>Warning!</a:t>
            </a:r>
            <a:endParaRPr sz="2400"/>
          </a:p>
          <a:p>
            <a:pPr algn="ctr" defTabSz="685800">
              <a:spcBef>
                <a:spcPts val="600"/>
              </a:spcBef>
              <a:defRPr sz="2800">
                <a:latin typeface="Arial"/>
                <a:ea typeface="Arial"/>
                <a:cs typeface="Arial"/>
                <a:sym typeface="Arial"/>
              </a:defRPr>
            </a:pPr>
            <a:r>
              <a:t>This is a fairly “tricky”… </a:t>
            </a:r>
            <a:r>
              <a:rPr b="1"/>
              <a:t>but VERY IMPORTANT topic.</a:t>
            </a:r>
            <a:endParaRPr sz="2400"/>
          </a:p>
          <a:p>
            <a:pPr algn="ctr" defTabSz="685800">
              <a:spcBef>
                <a:spcPts val="500"/>
              </a:spcBef>
              <a:defRPr b="1" sz="2800">
                <a:latin typeface="Arial"/>
                <a:ea typeface="Arial"/>
                <a:cs typeface="Arial"/>
                <a:sym typeface="Arial"/>
              </a:defRPr>
            </a:pPr>
          </a:p>
          <a:p>
            <a:pPr algn="ctr" defTabSz="685800">
              <a:spcBef>
                <a:spcPts val="500"/>
              </a:spcBef>
              <a:defRPr b="1" sz="2800">
                <a:latin typeface="Arial"/>
                <a:ea typeface="Arial"/>
                <a:cs typeface="Arial"/>
                <a:sym typeface="Arial"/>
              </a:defRPr>
            </a:pPr>
          </a:p>
          <a:p>
            <a:pPr algn="ctr" defTabSz="685800">
              <a:spcBef>
                <a:spcPts val="500"/>
              </a:spcBef>
              <a:defRPr b="1" sz="2800">
                <a:latin typeface="Arial"/>
                <a:ea typeface="Arial"/>
                <a:cs typeface="Arial"/>
                <a:sym typeface="Arial"/>
              </a:defRPr>
            </a:pPr>
          </a:p>
          <a:p>
            <a:pPr algn="ctr" defTabSz="685800">
              <a:spcBef>
                <a:spcPts val="500"/>
              </a:spcBef>
              <a:defRPr b="1" sz="2800">
                <a:latin typeface="Arial"/>
                <a:ea typeface="Arial"/>
                <a:cs typeface="Arial"/>
                <a:sym typeface="Arial"/>
              </a:defRPr>
            </a:pPr>
          </a:p>
          <a:p>
            <a:pPr algn="ctr" defTabSz="685800">
              <a:spcBef>
                <a:spcPts val="500"/>
              </a:spcBef>
              <a:defRPr b="1" sz="2800">
                <a:latin typeface="Arial"/>
                <a:ea typeface="Arial"/>
                <a:cs typeface="Arial"/>
                <a:sym typeface="Arial"/>
              </a:defRPr>
            </a:pPr>
          </a:p>
          <a:p>
            <a:pPr algn="ctr" defTabSz="685800">
              <a:spcBef>
                <a:spcPts val="500"/>
              </a:spcBef>
              <a:defRPr b="1" sz="2800">
                <a:latin typeface="Arial"/>
                <a:ea typeface="Arial"/>
                <a:cs typeface="Arial"/>
                <a:sym typeface="Arial"/>
              </a:defRPr>
            </a:pPr>
          </a:p>
          <a:p>
            <a:pPr algn="ctr" defTabSz="685800">
              <a:spcBef>
                <a:spcPts val="500"/>
              </a:spcBef>
              <a:defRPr b="1" sz="2800">
                <a:latin typeface="Arial"/>
                <a:ea typeface="Arial"/>
                <a:cs typeface="Arial"/>
                <a:sym typeface="Arial"/>
              </a:defRPr>
            </a:pPr>
          </a:p>
          <a:p>
            <a:pPr algn="ctr" defTabSz="685800">
              <a:spcBef>
                <a:spcPts val="500"/>
              </a:spcBef>
              <a:defRPr sz="1400">
                <a:latin typeface="Arial"/>
                <a:ea typeface="Arial"/>
                <a:cs typeface="Arial"/>
                <a:sym typeface="Arial"/>
              </a:defRPr>
            </a:pPr>
          </a:p>
          <a:p>
            <a:pPr algn="ctr" defTabSz="685800">
              <a:spcBef>
                <a:spcPts val="600"/>
              </a:spcBef>
              <a:defRPr sz="2800">
                <a:latin typeface="Arial"/>
                <a:ea typeface="Arial"/>
                <a:cs typeface="Arial"/>
                <a:sym typeface="Arial"/>
              </a:defRPr>
            </a:pPr>
            <a:r>
              <a:t>Time to channel that inner genius.</a:t>
            </a:r>
            <a:r>
              <a:rPr b="1"/>
              <a:t> </a:t>
            </a:r>
            <a:endParaRPr sz="2400"/>
          </a:p>
          <a:p>
            <a:pPr algn="ctr" defTabSz="685800">
              <a:spcBef>
                <a:spcPts val="500"/>
              </a:spcBef>
              <a:defRPr b="1" sz="2800">
                <a:latin typeface="Arial"/>
                <a:ea typeface="Arial"/>
                <a:cs typeface="Arial"/>
                <a:sym typeface="Arial"/>
              </a:defRPr>
            </a:pPr>
          </a:p>
          <a:p>
            <a:pPr algn="ctr" defTabSz="685800">
              <a:spcBef>
                <a:spcPts val="500"/>
              </a:spcBef>
              <a:defRPr b="1" sz="2800">
                <a:latin typeface="Arial"/>
                <a:ea typeface="Arial"/>
                <a:cs typeface="Arial"/>
                <a:sym typeface="Arial"/>
              </a:defRPr>
            </a:pPr>
          </a:p>
          <a:p>
            <a:pPr algn="ctr" defTabSz="685800">
              <a:spcBef>
                <a:spcPts val="500"/>
              </a:spcBef>
              <a:defRPr b="1" sz="2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pic>
        <p:nvPicPr>
          <p:cNvPr id="620" name="image32.png" descr="http://vignette2.wikia.nocookie.net/animaljam/images/4/40/623px-Genius-meme.png/revision/latest?cb=2014072002271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30664" y="1950242"/>
            <a:ext cx="4533895" cy="348593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/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/>
          <a:p>
            <a:pPr/>
            <a:r>
              <a:t>Today’s Class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2" name="image2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Shape 624"/>
          <p:cNvSpPr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pPr/>
            <a:r>
              <a:t>Bootstrap Grid</a:t>
            </a:r>
          </a:p>
        </p:txBody>
      </p:sp>
      <p:pic>
        <p:nvPicPr>
          <p:cNvPr id="625" name="image33.jpg" descr="http://dab1nmslvvntp.cloudfront.net/wp-content/uploads/2013/05/960-12-col-grid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2400" y="1150257"/>
            <a:ext cx="5395685" cy="4940425"/>
          </a:xfrm>
          <a:prstGeom prst="rect">
            <a:avLst/>
          </a:prstGeom>
          <a:ln w="12700">
            <a:miter lim="400000"/>
          </a:ln>
        </p:spPr>
      </p:pic>
      <p:sp>
        <p:nvSpPr>
          <p:cNvPr id="626" name="Shape 626"/>
          <p:cNvSpPr/>
          <p:nvPr/>
        </p:nvSpPr>
        <p:spPr>
          <a:xfrm>
            <a:off x="5548084" y="1524000"/>
            <a:ext cx="3443516" cy="56581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 defTabSz="685800">
              <a:lnSpc>
                <a:spcPct val="90000"/>
              </a:lnSpc>
              <a:spcBef>
                <a:spcPts val="500"/>
              </a:spcBef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Bootstrap lets you organize content based on the “number of columns” a div spans – out of a total 12 columns. </a:t>
            </a:r>
            <a:endParaRPr sz="2400"/>
          </a:p>
          <a:p>
            <a:pPr defTabSz="685800">
              <a:lnSpc>
                <a:spcPct val="90000"/>
              </a:lnSpc>
              <a:spcBef>
                <a:spcPts val="500"/>
              </a:spcBef>
              <a:defRPr sz="2200">
                <a:latin typeface="Arial"/>
                <a:ea typeface="Arial"/>
                <a:cs typeface="Arial"/>
                <a:sym typeface="Arial"/>
              </a:defRPr>
            </a:pPr>
          </a:p>
          <a:p>
            <a:pPr defTabSz="685800">
              <a:lnSpc>
                <a:spcPct val="90000"/>
              </a:lnSpc>
              <a:spcBef>
                <a:spcPts val="500"/>
              </a:spcBef>
              <a:defRPr b="1" sz="2200">
                <a:latin typeface="Arial"/>
                <a:ea typeface="Arial"/>
                <a:cs typeface="Arial"/>
                <a:sym typeface="Arial"/>
              </a:defRPr>
            </a:pPr>
            <a:r>
              <a:t>Example:</a:t>
            </a:r>
            <a:endParaRPr sz="2400"/>
          </a:p>
          <a:p>
            <a:pPr defTabSz="685800">
              <a:lnSpc>
                <a:spcPct val="90000"/>
              </a:lnSpc>
              <a:spcBef>
                <a:spcPts val="500"/>
              </a:spcBef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&lt;div class="col-md-12"&gt;</a:t>
            </a:r>
            <a:endParaRPr sz="2400"/>
          </a:p>
          <a:p>
            <a:pPr defTabSz="685800">
              <a:lnSpc>
                <a:spcPct val="90000"/>
              </a:lnSpc>
              <a:spcBef>
                <a:spcPts val="500"/>
              </a:spcBef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(Spans full width)</a:t>
            </a:r>
            <a:endParaRPr sz="2400"/>
          </a:p>
          <a:p>
            <a:pPr defTabSz="685800">
              <a:lnSpc>
                <a:spcPct val="90000"/>
              </a:lnSpc>
              <a:spcBef>
                <a:spcPts val="500"/>
              </a:spcBef>
              <a:defRPr sz="2200">
                <a:latin typeface="Arial"/>
                <a:ea typeface="Arial"/>
                <a:cs typeface="Arial"/>
                <a:sym typeface="Arial"/>
              </a:defRPr>
            </a:pPr>
          </a:p>
          <a:p>
            <a:pPr defTabSz="685800">
              <a:lnSpc>
                <a:spcPct val="90000"/>
              </a:lnSpc>
              <a:spcBef>
                <a:spcPts val="500"/>
              </a:spcBef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&lt;div class="col-md-4"&gt;</a:t>
            </a:r>
            <a:endParaRPr sz="2400"/>
          </a:p>
          <a:p>
            <a:pPr defTabSz="685800">
              <a:lnSpc>
                <a:spcPct val="90000"/>
              </a:lnSpc>
              <a:spcBef>
                <a:spcPts val="500"/>
              </a:spcBef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(Spans 1/3 of full width)</a:t>
            </a:r>
            <a:endParaRPr sz="2400"/>
          </a:p>
          <a:p>
            <a:pPr defTabSz="685800">
              <a:lnSpc>
                <a:spcPct val="90000"/>
              </a:lnSpc>
              <a:spcBef>
                <a:spcPts val="500"/>
              </a:spcBef>
              <a:defRPr sz="2200">
                <a:latin typeface="Arial"/>
                <a:ea typeface="Arial"/>
                <a:cs typeface="Arial"/>
                <a:sym typeface="Arial"/>
              </a:defRPr>
            </a:pPr>
          </a:p>
          <a:p>
            <a:pPr defTabSz="685800">
              <a:lnSpc>
                <a:spcPct val="90000"/>
              </a:lnSpc>
              <a:spcBef>
                <a:spcPts val="500"/>
              </a:spcBef>
              <a:defRPr sz="2200">
                <a:latin typeface="Arial"/>
                <a:ea typeface="Arial"/>
                <a:cs typeface="Arial"/>
                <a:sym typeface="Arial"/>
              </a:defRPr>
            </a:pPr>
          </a:p>
          <a:p>
            <a:pPr defTabSz="685800">
              <a:lnSpc>
                <a:spcPct val="90000"/>
              </a:lnSpc>
              <a:spcBef>
                <a:spcPts val="500"/>
              </a:spcBef>
              <a:defRPr sz="2200">
                <a:latin typeface="Arial"/>
                <a:ea typeface="Arial"/>
                <a:cs typeface="Arial"/>
                <a:sym typeface="Arial"/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Shape 628"/>
          <p:cNvSpPr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pPr/>
            <a:r>
              <a:t>Bootstrap Grids</a:t>
            </a:r>
          </a:p>
        </p:txBody>
      </p:sp>
      <p:sp>
        <p:nvSpPr>
          <p:cNvPr id="629" name="Shape 629"/>
          <p:cNvSpPr/>
          <p:nvPr/>
        </p:nvSpPr>
        <p:spPr>
          <a:xfrm>
            <a:off x="304800" y="798992"/>
            <a:ext cx="8686801" cy="43527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Every Bootstrap Grids is made up of… 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b="1" sz="2200">
                <a:latin typeface="Arial"/>
                <a:ea typeface="Arial"/>
                <a:cs typeface="Arial"/>
                <a:sym typeface="Arial"/>
              </a:defRPr>
            </a:pPr>
          </a:p>
          <a:p>
            <a:pPr lvl="1" marL="557212" indent="-214313" defTabSz="685800">
              <a:spcBef>
                <a:spcPts val="400"/>
              </a:spcBef>
              <a:buSzPct val="100000"/>
              <a:buFont typeface="Arial"/>
              <a:buChar char="–"/>
              <a:defRPr b="1" sz="1900">
                <a:latin typeface="Arial"/>
                <a:ea typeface="Arial"/>
                <a:cs typeface="Arial"/>
                <a:sym typeface="Arial"/>
              </a:defRPr>
            </a:pPr>
            <a:r>
              <a:t>containers</a:t>
            </a:r>
            <a:r>
              <a:rPr b="0"/>
              <a:t> - which wrap around the entire grid) </a:t>
            </a:r>
            <a:endParaRPr sz="2100"/>
          </a:p>
          <a:p>
            <a:pPr lvl="1" marL="557212" indent="-214313" defTabSz="685800">
              <a:spcBef>
                <a:spcPts val="500"/>
              </a:spcBef>
              <a:buSzPct val="100000"/>
              <a:buFont typeface="Arial"/>
              <a:buChar char="–"/>
              <a:defRPr b="1" sz="1900">
                <a:latin typeface="Arial"/>
                <a:ea typeface="Arial"/>
                <a:cs typeface="Arial"/>
                <a:sym typeface="Arial"/>
              </a:defRPr>
            </a:pPr>
          </a:p>
          <a:p>
            <a:pPr lvl="1" marL="557212" indent="-214313" defTabSz="685800">
              <a:spcBef>
                <a:spcPts val="400"/>
              </a:spcBef>
              <a:buSzPct val="100000"/>
              <a:buFont typeface="Arial"/>
              <a:buChar char="–"/>
              <a:defRPr b="1" sz="1900">
                <a:latin typeface="Arial"/>
                <a:ea typeface="Arial"/>
                <a:cs typeface="Arial"/>
                <a:sym typeface="Arial"/>
              </a:defRPr>
            </a:pPr>
            <a:r>
              <a:t>rows</a:t>
            </a:r>
            <a:r>
              <a:rPr b="0"/>
              <a:t> - which are defined first and are just rows)</a:t>
            </a:r>
            <a:endParaRPr sz="2100"/>
          </a:p>
          <a:p>
            <a:pPr lvl="1" marL="557212" indent="-214313" defTabSz="685800">
              <a:spcBef>
                <a:spcPts val="500"/>
              </a:spcBef>
              <a:buSzPct val="100000"/>
              <a:buFont typeface="Arial"/>
              <a:buChar char="–"/>
              <a:defRPr sz="1900">
                <a:latin typeface="Arial"/>
                <a:ea typeface="Arial"/>
                <a:cs typeface="Arial"/>
                <a:sym typeface="Arial"/>
              </a:defRPr>
            </a:pPr>
          </a:p>
          <a:p>
            <a:pPr lvl="1" marL="557212" indent="-214313" defTabSz="685800">
              <a:spcBef>
                <a:spcPts val="400"/>
              </a:spcBef>
              <a:buSzPct val="100000"/>
              <a:buFont typeface="Arial"/>
              <a:buChar char="–"/>
              <a:defRPr b="1" sz="1900">
                <a:latin typeface="Arial"/>
                <a:ea typeface="Arial"/>
                <a:cs typeface="Arial"/>
                <a:sym typeface="Arial"/>
              </a:defRPr>
            </a:pPr>
            <a:r>
              <a:t>columns </a:t>
            </a:r>
            <a:r>
              <a:rPr b="0"/>
              <a:t>- which are defined within rows and specify the columns. The sum total of all columns within a row </a:t>
            </a:r>
            <a:r>
              <a:rPr u="sng"/>
              <a:t>must </a:t>
            </a:r>
            <a:r>
              <a:rPr b="0"/>
              <a:t>add up to 12. </a:t>
            </a:r>
            <a:endParaRPr sz="21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b="1" sz="22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Each of these elements is implemented by creating a </a:t>
            </a:r>
            <a:r>
              <a:rPr b="1"/>
              <a:t>div</a:t>
            </a:r>
            <a:r>
              <a:t> with a specific class name. </a:t>
            </a:r>
            <a:endParaRPr sz="24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Shape 631"/>
          <p:cNvSpPr/>
          <p:nvPr/>
        </p:nvSpPr>
        <p:spPr>
          <a:xfrm>
            <a:off x="304800" y="98052"/>
            <a:ext cx="51054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Defining Columns</a:t>
            </a:r>
          </a:p>
        </p:txBody>
      </p:sp>
      <p:sp>
        <p:nvSpPr>
          <p:cNvPr id="632" name="Shape 632"/>
          <p:cNvSpPr/>
          <p:nvPr/>
        </p:nvSpPr>
        <p:spPr>
          <a:xfrm>
            <a:off x="457200" y="1066800"/>
            <a:ext cx="8153400" cy="4953000"/>
          </a:xfrm>
          <a:prstGeom prst="rect">
            <a:avLst/>
          </a:prstGeom>
          <a:ln w="12700">
            <a:solidFill>
              <a:srgbClr val="42719B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633" name="Shape 633"/>
          <p:cNvSpPr/>
          <p:nvPr/>
        </p:nvSpPr>
        <p:spPr>
          <a:xfrm>
            <a:off x="914400" y="1676400"/>
            <a:ext cx="7239000" cy="4114800"/>
          </a:xfrm>
          <a:prstGeom prst="rect">
            <a:avLst/>
          </a:prstGeom>
          <a:ln w="12700">
            <a:solidFill>
              <a:srgbClr val="42719B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634" name="Shape 634"/>
          <p:cNvSpPr/>
          <p:nvPr/>
        </p:nvSpPr>
        <p:spPr>
          <a:xfrm>
            <a:off x="3124200" y="1935144"/>
            <a:ext cx="1371600" cy="3627457"/>
          </a:xfrm>
          <a:prstGeom prst="rect">
            <a:avLst/>
          </a:prstGeom>
          <a:ln w="12700">
            <a:solidFill>
              <a:srgbClr val="42719B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635" name="Shape 635"/>
          <p:cNvSpPr/>
          <p:nvPr/>
        </p:nvSpPr>
        <p:spPr>
          <a:xfrm>
            <a:off x="1650022" y="1935144"/>
            <a:ext cx="1371601" cy="3627457"/>
          </a:xfrm>
          <a:prstGeom prst="rect">
            <a:avLst/>
          </a:prstGeom>
          <a:ln w="12700">
            <a:solidFill>
              <a:srgbClr val="42719B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636" name="Shape 636"/>
          <p:cNvSpPr/>
          <p:nvPr/>
        </p:nvSpPr>
        <p:spPr>
          <a:xfrm>
            <a:off x="6069622" y="1935144"/>
            <a:ext cx="1371601" cy="3627457"/>
          </a:xfrm>
          <a:prstGeom prst="rect">
            <a:avLst/>
          </a:prstGeom>
          <a:ln w="12700">
            <a:solidFill>
              <a:srgbClr val="42719B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637" name="Shape 637"/>
          <p:cNvSpPr/>
          <p:nvPr/>
        </p:nvSpPr>
        <p:spPr>
          <a:xfrm>
            <a:off x="4595445" y="1935144"/>
            <a:ext cx="1371601" cy="3627457"/>
          </a:xfrm>
          <a:prstGeom prst="rect">
            <a:avLst/>
          </a:prstGeom>
          <a:ln w="12700">
            <a:solidFill>
              <a:srgbClr val="42719B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638" name="Shape 638"/>
          <p:cNvSpPr/>
          <p:nvPr/>
        </p:nvSpPr>
        <p:spPr>
          <a:xfrm>
            <a:off x="335781" y="743635"/>
            <a:ext cx="5105401" cy="301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15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Container</a:t>
            </a:r>
          </a:p>
        </p:txBody>
      </p:sp>
      <p:sp>
        <p:nvSpPr>
          <p:cNvPr id="639" name="Shape 639"/>
          <p:cNvSpPr/>
          <p:nvPr/>
        </p:nvSpPr>
        <p:spPr>
          <a:xfrm>
            <a:off x="793400" y="1378053"/>
            <a:ext cx="5105401" cy="301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15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Row #1</a:t>
            </a:r>
          </a:p>
        </p:txBody>
      </p:sp>
      <p:sp>
        <p:nvSpPr>
          <p:cNvPr id="640" name="Shape 640"/>
          <p:cNvSpPr/>
          <p:nvPr/>
        </p:nvSpPr>
        <p:spPr>
          <a:xfrm>
            <a:off x="1801586" y="2024383"/>
            <a:ext cx="1135883" cy="301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15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Column#1</a:t>
            </a:r>
          </a:p>
        </p:txBody>
      </p:sp>
      <p:sp>
        <p:nvSpPr>
          <p:cNvPr id="641" name="Shape 641"/>
          <p:cNvSpPr/>
          <p:nvPr/>
        </p:nvSpPr>
        <p:spPr>
          <a:xfrm>
            <a:off x="3189304" y="2033416"/>
            <a:ext cx="1135883" cy="301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15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Column#2</a:t>
            </a:r>
          </a:p>
        </p:txBody>
      </p:sp>
      <p:sp>
        <p:nvSpPr>
          <p:cNvPr id="642" name="Shape 642"/>
          <p:cNvSpPr/>
          <p:nvPr/>
        </p:nvSpPr>
        <p:spPr>
          <a:xfrm>
            <a:off x="4705141" y="2057279"/>
            <a:ext cx="1135883" cy="301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15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Column#3</a:t>
            </a:r>
          </a:p>
        </p:txBody>
      </p:sp>
      <p:sp>
        <p:nvSpPr>
          <p:cNvPr id="643" name="Shape 643"/>
          <p:cNvSpPr/>
          <p:nvPr/>
        </p:nvSpPr>
        <p:spPr>
          <a:xfrm>
            <a:off x="6118609" y="2057279"/>
            <a:ext cx="1135883" cy="301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15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Column#4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Shape 645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646" name="Shape 646"/>
          <p:cNvSpPr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&gt; YOUR TURN!!</a:t>
            </a:r>
          </a:p>
        </p:txBody>
      </p:sp>
      <p:sp>
        <p:nvSpPr>
          <p:cNvPr id="647" name="Shape 647"/>
          <p:cNvSpPr/>
          <p:nvPr/>
        </p:nvSpPr>
        <p:spPr>
          <a:xfrm>
            <a:off x="304800" y="914400"/>
            <a:ext cx="8686800" cy="3993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 sz="2400">
                <a:latin typeface="Arial"/>
                <a:ea typeface="Arial"/>
                <a:cs typeface="Arial"/>
                <a:sym typeface="Arial"/>
              </a:defRPr>
            </a:pPr>
            <a:r>
              <a:t>Quick Activity: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Turn to your neighbors and explain to one another: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457200" indent="-457200">
              <a:buSzPct val="100000"/>
              <a:buAutoNum type="arabicPeriod" startAt="1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The relationship between </a:t>
            </a:r>
            <a:r>
              <a:rPr b="1"/>
              <a:t>containers</a:t>
            </a:r>
            <a:r>
              <a:t>, </a:t>
            </a:r>
            <a:r>
              <a:rPr b="1"/>
              <a:t>rows</a:t>
            </a:r>
            <a:r>
              <a:t>, and </a:t>
            </a:r>
            <a:r>
              <a:rPr b="1"/>
              <a:t>columns</a:t>
            </a:r>
            <a:r>
              <a:t>. (Draw it on a piece of paper for them)</a:t>
            </a:r>
          </a:p>
          <a:p>
            <a:pPr marL="457200" indent="-457200">
              <a:buSzPct val="100000"/>
              <a:buAutoNum type="arabicPeriod" startAt="1"/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457200" indent="-457200">
              <a:buSzPct val="100000"/>
              <a:buAutoNum type="arabicPeriod" startAt="2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The syntax for each.</a:t>
            </a:r>
          </a:p>
          <a:p>
            <a:pPr marL="457200" indent="-457200">
              <a:buSzPct val="100000"/>
              <a:buAutoNum type="arabicPeriod" startAt="2"/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457200" indent="-457200">
              <a:buSzPct val="100000"/>
              <a:buAutoNum type="arabicPeriod" startAt="3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The specific syntax details for columns.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Shape 649"/>
          <p:cNvSpPr/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/>
          <a:p>
            <a:pPr/>
            <a:r>
              <a:t>Coding Grids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Shape 651"/>
          <p:cNvSpPr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pPr/>
            <a:r>
              <a:t>INSTRUCTOR DEMO!</a:t>
            </a:r>
          </a:p>
        </p:txBody>
      </p:sp>
      <p:sp>
        <p:nvSpPr>
          <p:cNvPr id="652" name="Shape 652"/>
          <p:cNvSpPr/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rgbClr val="5B9BD5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 algn="ctr" defTabSz="685800">
              <a:defRPr b="1" i="1" sz="3600">
                <a:latin typeface="Arial"/>
                <a:ea typeface="Arial"/>
                <a:cs typeface="Arial"/>
                <a:sym typeface="Arial"/>
              </a:defRPr>
            </a:pPr>
            <a:r>
              <a:t>Instructor: Demo </a:t>
            </a:r>
            <a:endParaRPr sz="3300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defRPr i="1" sz="3600">
                <a:latin typeface="Arial"/>
                <a:ea typeface="Arial"/>
                <a:cs typeface="Arial"/>
                <a:sym typeface="Arial"/>
              </a:defRPr>
            </a:pPr>
            <a:r>
              <a:t>(quickgrid.html | 2-InstructorGrids)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Shape 654"/>
          <p:cNvSpPr/>
          <p:nvPr/>
        </p:nvSpPr>
        <p:spPr>
          <a:xfrm>
            <a:off x="304800" y="98052"/>
            <a:ext cx="51054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Bootstrap Grid</a:t>
            </a:r>
          </a:p>
        </p:txBody>
      </p:sp>
      <p:pic>
        <p:nvPicPr>
          <p:cNvPr id="655" name="image3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5279" y="763230"/>
            <a:ext cx="8564932" cy="5027971"/>
          </a:xfrm>
          <a:prstGeom prst="rect">
            <a:avLst/>
          </a:prstGeom>
          <a:ln w="12700">
            <a:miter lim="400000"/>
          </a:ln>
        </p:spPr>
      </p:pic>
      <p:sp>
        <p:nvSpPr>
          <p:cNvPr id="656" name="Shape 656"/>
          <p:cNvSpPr/>
          <p:nvPr/>
        </p:nvSpPr>
        <p:spPr>
          <a:xfrm>
            <a:off x="443344" y="5864504"/>
            <a:ext cx="8229601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 defTabSz="685800">
              <a:spcBef>
                <a:spcPts val="500"/>
              </a:spcBef>
              <a:defRPr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Note the rows, columns (col-lg-6), and containers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Shape 658"/>
          <p:cNvSpPr/>
          <p:nvPr/>
        </p:nvSpPr>
        <p:spPr>
          <a:xfrm>
            <a:off x="304800" y="98052"/>
            <a:ext cx="51054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Bootstrap Grid</a:t>
            </a:r>
          </a:p>
        </p:txBody>
      </p:sp>
      <p:pic>
        <p:nvPicPr>
          <p:cNvPr id="659" name="image3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5279" y="763230"/>
            <a:ext cx="8564932" cy="5027971"/>
          </a:xfrm>
          <a:prstGeom prst="rect">
            <a:avLst/>
          </a:prstGeom>
          <a:ln w="12700">
            <a:miter lim="400000"/>
          </a:ln>
        </p:spPr>
      </p:pic>
      <p:sp>
        <p:nvSpPr>
          <p:cNvPr id="660" name="Shape 660"/>
          <p:cNvSpPr/>
          <p:nvPr/>
        </p:nvSpPr>
        <p:spPr>
          <a:xfrm>
            <a:off x="443344" y="5864504"/>
            <a:ext cx="8229601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 defTabSz="685800">
              <a:spcBef>
                <a:spcPts val="500"/>
              </a:spcBef>
              <a:defRPr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Note the rows, columns (col-lg-6), and containers</a:t>
            </a:r>
          </a:p>
        </p:txBody>
      </p:sp>
      <p:pic>
        <p:nvPicPr>
          <p:cNvPr id="661" name="image35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26744" y="2133600"/>
            <a:ext cx="8382001" cy="1917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Shape 663"/>
          <p:cNvSpPr/>
          <p:nvPr/>
        </p:nvSpPr>
        <p:spPr>
          <a:xfrm>
            <a:off x="304800" y="98052"/>
            <a:ext cx="51054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Defining Containers</a:t>
            </a:r>
          </a:p>
        </p:txBody>
      </p:sp>
      <p:pic>
        <p:nvPicPr>
          <p:cNvPr id="664" name="image3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1801" y="2438400"/>
            <a:ext cx="8956000" cy="1605830"/>
          </a:xfrm>
          <a:prstGeom prst="rect">
            <a:avLst/>
          </a:prstGeom>
          <a:ln w="12700">
            <a:miter lim="400000"/>
          </a:ln>
        </p:spPr>
      </p:pic>
      <p:sp>
        <p:nvSpPr>
          <p:cNvPr id="665" name="Shape 665"/>
          <p:cNvSpPr/>
          <p:nvPr/>
        </p:nvSpPr>
        <p:spPr>
          <a:xfrm>
            <a:off x="443344" y="5864504"/>
            <a:ext cx="8229601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 defTabSz="685800">
              <a:spcBef>
                <a:spcPts val="500"/>
              </a:spcBef>
              <a:defRPr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“Containers” are like the box that the entire grid sits inside.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pPr/>
            <a:r>
              <a:t>Objectives</a:t>
            </a:r>
          </a:p>
        </p:txBody>
      </p:sp>
      <p:sp>
        <p:nvSpPr>
          <p:cNvPr id="240" name="Shape 240"/>
          <p:cNvSpPr/>
          <p:nvPr/>
        </p:nvSpPr>
        <p:spPr>
          <a:xfrm>
            <a:off x="457200" y="1143000"/>
            <a:ext cx="8382000" cy="28632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 marL="457200" indent="-457200" defTabSz="685800">
              <a:spcBef>
                <a:spcPts val="500"/>
              </a:spcBef>
              <a:buSzPct val="100000"/>
              <a:buAutoNum type="arabicPeriod" startAt="1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Students will use </a:t>
            </a:r>
            <a:r>
              <a:rPr b="1"/>
              <a:t>Twitter Bootstrap </a:t>
            </a:r>
            <a:r>
              <a:t>to create layouts</a:t>
            </a:r>
          </a:p>
          <a:p>
            <a:pPr marL="457200" indent="-457200" defTabSz="685800">
              <a:spcBef>
                <a:spcPts val="500"/>
              </a:spcBef>
              <a:buSzPct val="100000"/>
              <a:buAutoNum type="arabicPeriod" startAt="1"/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457200" indent="-457200" defTabSz="685800">
              <a:spcBef>
                <a:spcPts val="500"/>
              </a:spcBef>
              <a:buSzPct val="100000"/>
              <a:buAutoNum type="arabicPeriod" startAt="2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Students will learn to use </a:t>
            </a:r>
            <a:r>
              <a:rPr b="1"/>
              <a:t>media queries </a:t>
            </a:r>
            <a:r>
              <a:t>for mobile responsive websites</a:t>
            </a:r>
          </a:p>
          <a:p>
            <a:pPr marL="457200" indent="-457200" defTabSz="685800">
              <a:spcBef>
                <a:spcPts val="500"/>
              </a:spcBef>
              <a:buSzPct val="100000"/>
              <a:buAutoNum type="arabicPeriod" startAt="2"/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457200" indent="-457200" defTabSz="685800">
              <a:spcBef>
                <a:spcPts val="500"/>
              </a:spcBef>
              <a:buSzPct val="100000"/>
              <a:buAutoNum type="arabicPeriod" startAt="3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Students will learn to use the </a:t>
            </a:r>
            <a:r>
              <a:rPr b="1"/>
              <a:t>viewport</a:t>
            </a:r>
            <a:r>
              <a:t> tag to make sure all devices are displaying web pages optimally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/>
          <p:nvPr/>
        </p:nvSpPr>
        <p:spPr>
          <a:xfrm>
            <a:off x="304800" y="98052"/>
            <a:ext cx="51054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Defining Rows</a:t>
            </a:r>
          </a:p>
        </p:txBody>
      </p:sp>
      <p:sp>
        <p:nvSpPr>
          <p:cNvPr id="668" name="Shape 668"/>
          <p:cNvSpPr/>
          <p:nvPr/>
        </p:nvSpPr>
        <p:spPr>
          <a:xfrm>
            <a:off x="443344" y="5864504"/>
            <a:ext cx="8229601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 defTabSz="685800">
              <a:spcBef>
                <a:spcPts val="500"/>
              </a:spcBef>
              <a:defRPr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“Rows” are like the rows we talked about earlier.</a:t>
            </a:r>
          </a:p>
        </p:txBody>
      </p:sp>
      <p:pic>
        <p:nvPicPr>
          <p:cNvPr id="669" name="image3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9600" y="762000"/>
            <a:ext cx="7901077" cy="382400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Shape 671"/>
          <p:cNvSpPr/>
          <p:nvPr/>
        </p:nvSpPr>
        <p:spPr>
          <a:xfrm>
            <a:off x="304800" y="98052"/>
            <a:ext cx="51054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Defining Columns</a:t>
            </a:r>
          </a:p>
        </p:txBody>
      </p:sp>
      <p:sp>
        <p:nvSpPr>
          <p:cNvPr id="672" name="Shape 672"/>
          <p:cNvSpPr/>
          <p:nvPr/>
        </p:nvSpPr>
        <p:spPr>
          <a:xfrm>
            <a:off x="433184" y="4805650"/>
            <a:ext cx="8229601" cy="13153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 defTabSz="685800">
              <a:spcBef>
                <a:spcPts val="400"/>
              </a:spcBef>
              <a:defRPr>
                <a:latin typeface="Arial"/>
                <a:ea typeface="Arial"/>
                <a:cs typeface="Arial"/>
                <a:sym typeface="Arial"/>
              </a:defRPr>
            </a:pPr>
            <a:r>
              <a:t>“Columns” fit inside of rows. Note the syntax: col-sz-#</a:t>
            </a:r>
            <a:endParaRPr sz="2400"/>
          </a:p>
          <a:p>
            <a:pPr algn="ctr" defTabSz="685800">
              <a:spcBef>
                <a:spcPts val="400"/>
              </a:spcBef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Col</a:t>
            </a:r>
            <a:r>
              <a:rPr b="0"/>
              <a:t> = column</a:t>
            </a:r>
            <a:endParaRPr sz="2400"/>
          </a:p>
          <a:p>
            <a:pPr algn="ctr" defTabSz="685800">
              <a:spcBef>
                <a:spcPts val="400"/>
              </a:spcBef>
              <a:defRPr>
                <a:latin typeface="Arial"/>
                <a:ea typeface="Arial"/>
                <a:cs typeface="Arial"/>
                <a:sym typeface="Arial"/>
              </a:defRPr>
            </a:pPr>
            <a:r>
              <a:t> </a:t>
            </a:r>
            <a:r>
              <a:rPr b="1"/>
              <a:t>sz</a:t>
            </a:r>
            <a:r>
              <a:t> = viewing size (in this case: medium)</a:t>
            </a:r>
            <a:endParaRPr sz="2400"/>
          </a:p>
          <a:p>
            <a:pPr algn="ctr" defTabSz="685800">
              <a:spcBef>
                <a:spcPts val="400"/>
              </a:spcBef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#</a:t>
            </a:r>
            <a:r>
              <a:rPr b="0"/>
              <a:t> = number of “columns taken” out of 12. (in this case 4 of 12)</a:t>
            </a:r>
          </a:p>
        </p:txBody>
      </p:sp>
      <p:pic>
        <p:nvPicPr>
          <p:cNvPr id="673" name="image3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00200" y="806526"/>
            <a:ext cx="5638800" cy="38692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Shape 675"/>
          <p:cNvSpPr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&gt; YOUR TURN!!</a:t>
            </a:r>
          </a:p>
        </p:txBody>
      </p:sp>
      <p:sp>
        <p:nvSpPr>
          <p:cNvPr id="676" name="Shape 676"/>
          <p:cNvSpPr/>
          <p:nvPr/>
        </p:nvSpPr>
        <p:spPr>
          <a:xfrm>
            <a:off x="0" y="653853"/>
            <a:ext cx="9144001" cy="1"/>
          </a:xfrm>
          <a:prstGeom prst="line">
            <a:avLst/>
          </a:prstGeom>
          <a:ln w="41275">
            <a:solidFill>
              <a:srgbClr val="C83232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677" name="Shape 677"/>
          <p:cNvSpPr/>
          <p:nvPr/>
        </p:nvSpPr>
        <p:spPr>
          <a:xfrm>
            <a:off x="304800" y="914400"/>
            <a:ext cx="8686800" cy="43486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 sz="2400">
                <a:latin typeface="Arial"/>
                <a:ea typeface="Arial"/>
                <a:cs typeface="Arial"/>
                <a:sym typeface="Arial"/>
              </a:defRPr>
            </a:pPr>
            <a:r>
              <a:t>Activity: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Using Twitter bootstrap, create a layout that looks like the one shown on the next screen.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342900" indent="-3429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Spend some time prior to coding to draw out the grid layout</a:t>
            </a:r>
          </a:p>
          <a:p>
            <a:pPr marL="342900" indent="-3429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342900" indent="-3429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Count the number of rows and columns</a:t>
            </a:r>
          </a:p>
          <a:p>
            <a:pPr marL="342900" indent="-3429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342900" indent="-3429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Then use the bootstrap grid syntax to code it out.</a:t>
            </a:r>
          </a:p>
          <a:p>
            <a:pPr marL="342900" indent="-3429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342900" indent="-3429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Slack a screenshot of your page when you are done. 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Shape 679"/>
          <p:cNvSpPr/>
          <p:nvPr/>
        </p:nvSpPr>
        <p:spPr>
          <a:xfrm>
            <a:off x="304800" y="98052"/>
            <a:ext cx="51054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&gt; YOUR TURN!!</a:t>
            </a:r>
          </a:p>
        </p:txBody>
      </p:sp>
      <p:pic>
        <p:nvPicPr>
          <p:cNvPr id="680" name="image3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1814" y="1213570"/>
            <a:ext cx="8833330" cy="391284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Shape 682"/>
          <p:cNvSpPr/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/>
          <a:p>
            <a:pPr/>
            <a:r>
              <a:t>Building Bootstrap Layouts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Shape 684"/>
          <p:cNvSpPr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pPr/>
            <a:r>
              <a:t>INSTRUCTOR DEMO!</a:t>
            </a:r>
          </a:p>
        </p:txBody>
      </p:sp>
      <p:sp>
        <p:nvSpPr>
          <p:cNvPr id="685" name="Shape 685"/>
          <p:cNvSpPr/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rgbClr val="5B9BD5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 algn="ctr" defTabSz="685800">
              <a:defRPr b="1" i="1" sz="3600">
                <a:latin typeface="Arial"/>
                <a:ea typeface="Arial"/>
                <a:cs typeface="Arial"/>
                <a:sym typeface="Arial"/>
              </a:defRPr>
            </a:pPr>
            <a:r>
              <a:t>Instructor: Demo </a:t>
            </a:r>
            <a:endParaRPr sz="3300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defRPr i="1" sz="2800">
                <a:latin typeface="Arial"/>
                <a:ea typeface="Arial"/>
                <a:cs typeface="Arial"/>
                <a:sym typeface="Arial"/>
              </a:defRPr>
            </a:pPr>
            <a:r>
              <a:t>(InClass-DemoLayout.html | 4-InstructorLayout)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Shape 687"/>
          <p:cNvSpPr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&gt; YOUR TURN!!</a:t>
            </a:r>
          </a:p>
        </p:txBody>
      </p:sp>
      <p:sp>
        <p:nvSpPr>
          <p:cNvPr id="688" name="Shape 688"/>
          <p:cNvSpPr/>
          <p:nvPr/>
        </p:nvSpPr>
        <p:spPr>
          <a:xfrm>
            <a:off x="304800" y="914399"/>
            <a:ext cx="8686800" cy="47567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 sz="2000">
                <a:latin typeface="Arial"/>
                <a:ea typeface="Arial"/>
                <a:cs typeface="Arial"/>
                <a:sym typeface="Arial"/>
              </a:defRPr>
            </a:pPr>
            <a:r>
              <a:t>Activity:</a:t>
            </a:r>
          </a:p>
          <a:p>
            <a:pPr>
              <a:defRPr sz="2000"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Working in pairs and using Twitter Bootstrap make the following design.</a:t>
            </a:r>
          </a:p>
          <a:p>
            <a:pPr>
              <a:defRPr sz="2000"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Be sure to note the:</a:t>
            </a:r>
          </a:p>
          <a:p>
            <a:pPr>
              <a:defRPr sz="2000">
                <a:latin typeface="Arial"/>
                <a:ea typeface="Arial"/>
                <a:cs typeface="Arial"/>
                <a:sym typeface="Arial"/>
              </a:defRPr>
            </a:pPr>
          </a:p>
          <a:p>
            <a:pPr marL="342900" indent="-342900">
              <a:buSzPct val="100000"/>
              <a:buFont typeface="Arial"/>
              <a:buChar char="•"/>
              <a:defRPr b="1" sz="2000">
                <a:latin typeface="Arial"/>
                <a:ea typeface="Arial"/>
                <a:cs typeface="Arial"/>
                <a:sym typeface="Arial"/>
              </a:defRPr>
            </a:pPr>
            <a:r>
              <a:t>Grid Layout </a:t>
            </a:r>
          </a:p>
          <a:p>
            <a:pPr marL="342900" indent="-342900">
              <a:buSzPct val="100000"/>
              <a:buFont typeface="Arial"/>
              <a:buChar char="•"/>
              <a:defRPr b="1" sz="2000">
                <a:latin typeface="Arial"/>
                <a:ea typeface="Arial"/>
                <a:cs typeface="Arial"/>
                <a:sym typeface="Arial"/>
              </a:defRPr>
            </a:pPr>
          </a:p>
          <a:p>
            <a:pPr marL="342900" indent="-342900">
              <a:buSzPct val="100000"/>
              <a:buFont typeface="Arial"/>
              <a:buChar char="•"/>
              <a:defRPr b="1" sz="2000">
                <a:latin typeface="Arial"/>
                <a:ea typeface="Arial"/>
                <a:cs typeface="Arial"/>
                <a:sym typeface="Arial"/>
              </a:defRPr>
            </a:pPr>
            <a:r>
              <a:t>Navbar</a:t>
            </a:r>
          </a:p>
          <a:p>
            <a:pPr marL="342900" indent="-342900"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</a:p>
          <a:p>
            <a:pPr marL="342900" indent="-342900"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Sidebar </a:t>
            </a:r>
            <a:r>
              <a:rPr b="1"/>
              <a:t>panel</a:t>
            </a:r>
            <a:endParaRPr b="1"/>
          </a:p>
          <a:p>
            <a:pPr marL="342900" indent="-342900"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</a:p>
          <a:p>
            <a:pPr marL="342900" indent="-342900">
              <a:buSzPct val="100000"/>
              <a:buFont typeface="Arial"/>
              <a:buChar char="•"/>
              <a:defRPr b="1" sz="2000">
                <a:latin typeface="Arial"/>
                <a:ea typeface="Arial"/>
                <a:cs typeface="Arial"/>
                <a:sym typeface="Arial"/>
              </a:defRPr>
            </a:pPr>
            <a:r>
              <a:t>Thumbnail</a:t>
            </a:r>
          </a:p>
          <a:p>
            <a:pPr>
              <a:defRPr sz="2000"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Additional details will be sent to you via slack. 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0" name="image4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9220" y="914400"/>
            <a:ext cx="8825560" cy="3537147"/>
          </a:xfrm>
          <a:prstGeom prst="rect">
            <a:avLst/>
          </a:prstGeom>
          <a:ln w="12700">
            <a:miter lim="400000"/>
          </a:ln>
        </p:spPr>
      </p:pic>
      <p:sp>
        <p:nvSpPr>
          <p:cNvPr id="691" name="Shape 691"/>
          <p:cNvSpPr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pPr/>
            <a:r>
              <a:t>&gt; YOUR TURN!!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Shape 693"/>
          <p:cNvSpPr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pPr/>
            <a:r>
              <a:t>Common Questions</a:t>
            </a:r>
          </a:p>
        </p:txBody>
      </p:sp>
      <p:sp>
        <p:nvSpPr>
          <p:cNvPr id="694" name="Shape 694"/>
          <p:cNvSpPr/>
          <p:nvPr/>
        </p:nvSpPr>
        <p:spPr>
          <a:xfrm>
            <a:off x="304800" y="798992"/>
            <a:ext cx="8686801" cy="53827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 marL="457200" indent="-457200" defTabSz="685800">
              <a:spcBef>
                <a:spcPts val="500"/>
              </a:spcBef>
              <a:buSzPct val="100000"/>
              <a:buAutoNum type="arabicPeriod" startAt="1"/>
              <a:defRPr b="1" sz="2200">
                <a:latin typeface="Arial"/>
                <a:ea typeface="Arial"/>
                <a:cs typeface="Arial"/>
                <a:sym typeface="Arial"/>
              </a:defRPr>
            </a:pPr>
            <a:r>
              <a:t>Can I reverse the order (i.e. rows inside columns)? </a:t>
            </a:r>
            <a:br/>
            <a:r>
              <a:rPr b="0"/>
              <a:t>No. Columns always go inside of rows. Though, you can create sub-rows inside of columns. But those columns would still need to be inside of a row of their own.</a:t>
            </a:r>
            <a:endParaRPr sz="2400"/>
          </a:p>
          <a:p>
            <a:pPr marL="457200" indent="-457200" defTabSz="685800">
              <a:spcBef>
                <a:spcPts val="500"/>
              </a:spcBef>
              <a:buSzPct val="100000"/>
              <a:buAutoNum type="arabicPeriod" startAt="1"/>
              <a:defRPr sz="2200">
                <a:latin typeface="Arial"/>
                <a:ea typeface="Arial"/>
                <a:cs typeface="Arial"/>
                <a:sym typeface="Arial"/>
              </a:defRPr>
            </a:pPr>
          </a:p>
          <a:p>
            <a:pPr marL="457200" indent="-457200" defTabSz="685800">
              <a:spcBef>
                <a:spcPts val="500"/>
              </a:spcBef>
              <a:buSzPct val="100000"/>
              <a:buAutoNum type="arabicPeriod" startAt="2"/>
              <a:defRPr b="1" sz="2200">
                <a:latin typeface="Arial"/>
                <a:ea typeface="Arial"/>
                <a:cs typeface="Arial"/>
                <a:sym typeface="Arial"/>
              </a:defRPr>
            </a:pPr>
            <a:r>
              <a:t>Can I just avoid having a container? </a:t>
            </a:r>
            <a:br/>
            <a:r>
              <a:rPr b="0"/>
              <a:t>You could… But it will mess things up. Just throw in a container.</a:t>
            </a:r>
            <a:br>
              <a:rPr b="0"/>
            </a:br>
          </a:p>
          <a:p>
            <a:pPr marL="457200" indent="-457200" defTabSz="685800">
              <a:spcBef>
                <a:spcPts val="500"/>
              </a:spcBef>
              <a:buSzPct val="100000"/>
              <a:buAutoNum type="arabicPeriod" startAt="2"/>
              <a:defRPr b="1" sz="2200">
                <a:latin typeface="Arial"/>
                <a:ea typeface="Arial"/>
                <a:cs typeface="Arial"/>
                <a:sym typeface="Arial"/>
              </a:defRPr>
            </a:pPr>
            <a:r>
              <a:t>What if I have columns that go past 12?</a:t>
            </a:r>
            <a:br/>
            <a:r>
              <a:rPr b="0"/>
              <a:t>Then your bootstrap grid will behave wildly. Don’t go past 12.</a:t>
            </a:r>
            <a:endParaRPr sz="2400"/>
          </a:p>
          <a:p>
            <a:pPr marL="457200" indent="-457200" defTabSz="685800">
              <a:spcBef>
                <a:spcPts val="500"/>
              </a:spcBef>
              <a:buSzPct val="100000"/>
              <a:buAutoNum type="arabicPeriod" startAt="2"/>
              <a:defRPr b="1" sz="2200">
                <a:latin typeface="Arial"/>
                <a:ea typeface="Arial"/>
                <a:cs typeface="Arial"/>
                <a:sym typeface="Arial"/>
              </a:defRPr>
            </a:pPr>
          </a:p>
          <a:p>
            <a:pPr marL="457200" indent="-457200" defTabSz="685800">
              <a:spcBef>
                <a:spcPts val="500"/>
              </a:spcBef>
              <a:buSzPct val="100000"/>
              <a:buAutoNum type="arabicPeriod" startAt="4"/>
              <a:defRPr b="1" sz="2200">
                <a:latin typeface="Arial"/>
                <a:ea typeface="Arial"/>
                <a:cs typeface="Arial"/>
                <a:sym typeface="Arial"/>
              </a:defRPr>
            </a:pPr>
            <a:r>
              <a:t>What if I don’t add up to 12?</a:t>
            </a:r>
            <a:br/>
            <a:r>
              <a:rPr b="0"/>
              <a:t>Nothing. You will have empty space at the end. But be careful, because the next column you add will fill up the empty space (sometimes without your intention).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6" name="image6.jpg" descr="https://canterburynyc.files.wordpress.com/2014/03/whale-just-breath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62623" y="0"/>
            <a:ext cx="9669244" cy="689739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pPr/>
            <a:r>
              <a:t>Focus!</a:t>
            </a:r>
          </a:p>
        </p:txBody>
      </p:sp>
      <p:pic>
        <p:nvPicPr>
          <p:cNvPr id="243" name="image9.jpeg" descr="http://assets.diylol.com/hfs/81b/e03/459/resized/mr-miyagi-focus-meme-generator-focus-grasshopper-5e64b5.jpg?1358036825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00200" y="1066800"/>
            <a:ext cx="6096000" cy="4243295"/>
          </a:xfrm>
          <a:prstGeom prst="rect">
            <a:avLst/>
          </a:prstGeom>
          <a:ln w="12700">
            <a:miter lim="400000"/>
          </a:ln>
        </p:spPr>
      </p:pic>
      <p:sp>
        <p:nvSpPr>
          <p:cNvPr id="244" name="Shape 244"/>
          <p:cNvSpPr/>
          <p:nvPr/>
        </p:nvSpPr>
        <p:spPr>
          <a:xfrm>
            <a:off x="2846289" y="5652847"/>
            <a:ext cx="3603834" cy="4370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b="1" i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This stuff is important…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Shape 698"/>
          <p:cNvSpPr/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/>
          <a:p>
            <a:pPr/>
            <a:r>
              <a:t>Mobile Responsive (HW)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Shape 700"/>
          <p:cNvSpPr/>
          <p:nvPr/>
        </p:nvSpPr>
        <p:spPr>
          <a:xfrm>
            <a:off x="-5871" y="783752"/>
            <a:ext cx="9149872" cy="7100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algn="ctr" defTabSz="685800">
              <a:spcBef>
                <a:spcPts val="600"/>
              </a:spcBef>
              <a:defRPr b="1" sz="2800" u="sng">
                <a:latin typeface="Arial"/>
                <a:ea typeface="Arial"/>
                <a:cs typeface="Arial"/>
                <a:sym typeface="Arial"/>
              </a:defRPr>
            </a:pPr>
            <a:r>
              <a:t>Warning!</a:t>
            </a:r>
            <a:endParaRPr sz="2400"/>
          </a:p>
          <a:p>
            <a:pPr algn="ctr" defTabSz="685800">
              <a:spcBef>
                <a:spcPts val="600"/>
              </a:spcBef>
              <a:defRPr sz="2800">
                <a:latin typeface="Arial"/>
                <a:ea typeface="Arial"/>
                <a:cs typeface="Arial"/>
                <a:sym typeface="Arial"/>
              </a:defRPr>
            </a:pPr>
            <a:r>
              <a:t>This next section matters a lot for your </a:t>
            </a:r>
            <a:r>
              <a:rPr u="sng"/>
              <a:t>homework</a:t>
            </a:r>
            <a:endParaRPr b="1" u="sng"/>
          </a:p>
          <a:p>
            <a:pPr algn="ctr" defTabSz="685800">
              <a:spcBef>
                <a:spcPts val="500"/>
              </a:spcBef>
              <a:defRPr b="1" sz="2800">
                <a:latin typeface="Arial"/>
                <a:ea typeface="Arial"/>
                <a:cs typeface="Arial"/>
                <a:sym typeface="Arial"/>
              </a:defRPr>
            </a:pPr>
          </a:p>
          <a:p>
            <a:pPr algn="ctr" defTabSz="685800">
              <a:spcBef>
                <a:spcPts val="500"/>
              </a:spcBef>
              <a:defRPr b="1" sz="2800">
                <a:latin typeface="Arial"/>
                <a:ea typeface="Arial"/>
                <a:cs typeface="Arial"/>
                <a:sym typeface="Arial"/>
              </a:defRPr>
            </a:pPr>
          </a:p>
          <a:p>
            <a:pPr algn="ctr" defTabSz="685800">
              <a:spcBef>
                <a:spcPts val="500"/>
              </a:spcBef>
              <a:defRPr b="1" sz="2800">
                <a:latin typeface="Arial"/>
                <a:ea typeface="Arial"/>
                <a:cs typeface="Arial"/>
                <a:sym typeface="Arial"/>
              </a:defRPr>
            </a:pPr>
          </a:p>
          <a:p>
            <a:pPr algn="ctr" defTabSz="685800">
              <a:spcBef>
                <a:spcPts val="500"/>
              </a:spcBef>
              <a:defRPr b="1" sz="2800">
                <a:latin typeface="Arial"/>
                <a:ea typeface="Arial"/>
                <a:cs typeface="Arial"/>
                <a:sym typeface="Arial"/>
              </a:defRPr>
            </a:pPr>
          </a:p>
          <a:p>
            <a:pPr algn="ctr" defTabSz="685800">
              <a:spcBef>
                <a:spcPts val="500"/>
              </a:spcBef>
              <a:defRPr b="1" sz="2800">
                <a:latin typeface="Arial"/>
                <a:ea typeface="Arial"/>
                <a:cs typeface="Arial"/>
                <a:sym typeface="Arial"/>
              </a:defRPr>
            </a:pPr>
          </a:p>
          <a:p>
            <a:pPr algn="ctr" defTabSz="685800">
              <a:spcBef>
                <a:spcPts val="500"/>
              </a:spcBef>
              <a:defRPr b="1" sz="2800">
                <a:latin typeface="Arial"/>
                <a:ea typeface="Arial"/>
                <a:cs typeface="Arial"/>
                <a:sym typeface="Arial"/>
              </a:defRPr>
            </a:pPr>
          </a:p>
          <a:p>
            <a:pPr algn="ctr" defTabSz="685800">
              <a:spcBef>
                <a:spcPts val="500"/>
              </a:spcBef>
              <a:defRPr b="1" sz="2800">
                <a:latin typeface="Arial"/>
                <a:ea typeface="Arial"/>
                <a:cs typeface="Arial"/>
                <a:sym typeface="Arial"/>
              </a:defRPr>
            </a:pPr>
          </a:p>
          <a:p>
            <a:pPr algn="ctr" defTabSz="685800">
              <a:spcBef>
                <a:spcPts val="500"/>
              </a:spcBef>
              <a:defRPr sz="1400">
                <a:latin typeface="Arial"/>
                <a:ea typeface="Arial"/>
                <a:cs typeface="Arial"/>
                <a:sym typeface="Arial"/>
              </a:defRPr>
            </a:pPr>
          </a:p>
          <a:p>
            <a:pPr algn="ctr" defTabSz="685800">
              <a:spcBef>
                <a:spcPts val="500"/>
              </a:spcBef>
              <a:defRPr b="1" sz="2800">
                <a:latin typeface="Arial"/>
                <a:ea typeface="Arial"/>
                <a:cs typeface="Arial"/>
                <a:sym typeface="Arial"/>
              </a:defRPr>
            </a:pPr>
          </a:p>
          <a:p>
            <a:pPr algn="ctr" defTabSz="685800">
              <a:spcBef>
                <a:spcPts val="500"/>
              </a:spcBef>
              <a:defRPr b="1" sz="2800">
                <a:latin typeface="Arial"/>
                <a:ea typeface="Arial"/>
                <a:cs typeface="Arial"/>
                <a:sym typeface="Arial"/>
              </a:defRPr>
            </a:pPr>
          </a:p>
          <a:p>
            <a:pPr algn="ctr" defTabSz="685800">
              <a:spcBef>
                <a:spcPts val="500"/>
              </a:spcBef>
              <a:defRPr b="1" sz="2800">
                <a:latin typeface="Arial"/>
                <a:ea typeface="Arial"/>
                <a:cs typeface="Arial"/>
                <a:sym typeface="Arial"/>
              </a:defRPr>
            </a:pPr>
          </a:p>
          <a:p>
            <a:pPr algn="ctr" defTabSz="685800">
              <a:spcBef>
                <a:spcPts val="500"/>
              </a:spcBef>
              <a:defRPr b="1" sz="2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pic>
        <p:nvPicPr>
          <p:cNvPr id="701" name="image41.gif" descr="http://2.bp.blogspot.com/-PA4XbLkTXtI/Vo0OtvqZSUI/AAAAAAAABlA/XcOZ6pWPQQo/s1600/Homework%2Bimage.g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62972" y="2133600"/>
            <a:ext cx="3412185" cy="3417278"/>
          </a:xfrm>
          <a:prstGeom prst="rect">
            <a:avLst/>
          </a:prstGeom>
          <a:ln w="12700">
            <a:miter lim="400000"/>
          </a:ln>
        </p:spPr>
      </p:pic>
      <p:sp>
        <p:nvSpPr>
          <p:cNvPr id="702" name="Shape 702"/>
          <p:cNvSpPr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Still No Facebook Time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Shape 704"/>
          <p:cNvSpPr/>
          <p:nvPr/>
        </p:nvSpPr>
        <p:spPr>
          <a:xfrm>
            <a:off x="304800" y="98052"/>
            <a:ext cx="51054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Media Queries</a:t>
            </a:r>
          </a:p>
        </p:txBody>
      </p:sp>
      <p:sp>
        <p:nvSpPr>
          <p:cNvPr id="705" name="Shape 705"/>
          <p:cNvSpPr/>
          <p:nvPr/>
        </p:nvSpPr>
        <p:spPr>
          <a:xfrm>
            <a:off x="304800" y="798992"/>
            <a:ext cx="8686801" cy="38049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b="1" sz="2200">
                <a:latin typeface="Arial"/>
                <a:ea typeface="Arial"/>
                <a:cs typeface="Arial"/>
                <a:sym typeface="Arial"/>
              </a:defRPr>
            </a:pPr>
            <a:r>
              <a:t>Media Queries</a:t>
            </a:r>
            <a:r>
              <a:rPr b="0"/>
              <a:t> define how CSS styles are applied in relation to the characteristics of the viewing device.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b="1" sz="22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Through media queries we can change the way a webpage is displayed based on width, height, orientation, and even resolution. 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Bootstrap extensively uses media queries to help you create mobile responsive websites. 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But remember! Media queries must be declared last.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Shape 707"/>
          <p:cNvSpPr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pPr/>
            <a:r>
              <a:t>INSTRUCTOR DEMO!</a:t>
            </a:r>
          </a:p>
        </p:txBody>
      </p:sp>
      <p:sp>
        <p:nvSpPr>
          <p:cNvPr id="708" name="Shape 708"/>
          <p:cNvSpPr/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rgbClr val="5B9BD5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 algn="ctr" defTabSz="685800">
              <a:defRPr b="1" i="1" sz="3600">
                <a:latin typeface="Arial"/>
                <a:ea typeface="Arial"/>
                <a:cs typeface="Arial"/>
                <a:sym typeface="Arial"/>
              </a:defRPr>
            </a:pPr>
            <a:r>
              <a:t>Instructor: Demo </a:t>
            </a:r>
            <a:endParaRPr sz="3300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defRPr i="1" sz="3600">
                <a:latin typeface="Arial"/>
                <a:ea typeface="Arial"/>
                <a:cs typeface="Arial"/>
                <a:sym typeface="Arial"/>
              </a:defRPr>
            </a:pPr>
            <a:r>
              <a:t>(6-InstructorMedia)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Shape 710"/>
          <p:cNvSpPr/>
          <p:nvPr/>
        </p:nvSpPr>
        <p:spPr>
          <a:xfrm>
            <a:off x="304800" y="98052"/>
            <a:ext cx="51054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Quick Demo</a:t>
            </a:r>
          </a:p>
        </p:txBody>
      </p:sp>
      <p:pic>
        <p:nvPicPr>
          <p:cNvPr id="711" name="image4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1000" y="1447800"/>
            <a:ext cx="8534400" cy="18245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Shape 713"/>
          <p:cNvSpPr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pPr/>
            <a:r>
              <a:t>&gt; YOUR TURN!!</a:t>
            </a:r>
          </a:p>
        </p:txBody>
      </p:sp>
      <p:sp>
        <p:nvSpPr>
          <p:cNvPr id="714" name="Shape 714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715" name="Shape 715"/>
          <p:cNvSpPr/>
          <p:nvPr/>
        </p:nvSpPr>
        <p:spPr>
          <a:xfrm>
            <a:off x="304800" y="914400"/>
            <a:ext cx="8686800" cy="18594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 sz="2400">
                <a:latin typeface="Arial"/>
                <a:ea typeface="Arial"/>
                <a:cs typeface="Arial"/>
                <a:sym typeface="Arial"/>
              </a:defRPr>
            </a:pPr>
            <a:r>
              <a:t>Activity: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Explain to your partner what the following CSS code does: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pic>
        <p:nvPicPr>
          <p:cNvPr id="716" name="image4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33400" y="2438400"/>
            <a:ext cx="5553075" cy="31908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Shape 718"/>
          <p:cNvSpPr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pPr/>
            <a:r>
              <a:t>&gt; YOUR TURN!!</a:t>
            </a:r>
          </a:p>
        </p:txBody>
      </p:sp>
      <p:sp>
        <p:nvSpPr>
          <p:cNvPr id="719" name="Shape 719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720" name="Shape 720"/>
          <p:cNvSpPr/>
          <p:nvPr/>
        </p:nvSpPr>
        <p:spPr>
          <a:xfrm>
            <a:off x="304800" y="914399"/>
            <a:ext cx="8686800" cy="2926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 sz="2400">
                <a:latin typeface="Arial"/>
                <a:ea typeface="Arial"/>
                <a:cs typeface="Arial"/>
                <a:sym typeface="Arial"/>
              </a:defRPr>
            </a:pPr>
            <a:r>
              <a:t>Activity: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Build your own mobile responsive HTML /CSS page using media queries.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Just follow the steps sent to you via Slack. 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Shape 722"/>
          <p:cNvSpPr/>
          <p:nvPr/>
        </p:nvSpPr>
        <p:spPr>
          <a:xfrm>
            <a:off x="304800" y="98052"/>
            <a:ext cx="51054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Viewport </a:t>
            </a:r>
          </a:p>
        </p:txBody>
      </p:sp>
      <p:sp>
        <p:nvSpPr>
          <p:cNvPr id="723" name="Shape 723"/>
          <p:cNvSpPr/>
          <p:nvPr/>
        </p:nvSpPr>
        <p:spPr>
          <a:xfrm>
            <a:off x="304800" y="798992"/>
            <a:ext cx="8686801" cy="18735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b="1" sz="2200">
                <a:latin typeface="Arial"/>
                <a:ea typeface="Arial"/>
                <a:cs typeface="Arial"/>
                <a:sym typeface="Arial"/>
              </a:defRPr>
            </a:pPr>
            <a:r>
              <a:t>Viewport </a:t>
            </a:r>
            <a:r>
              <a:rPr b="0"/>
              <a:t>is the user’s visible area of a webpage.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Viewport controls how a webpage is displayed on a mobile device. Without this, mobile devices would render the page at a typical desktop screen (scaled down).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Shape 725"/>
          <p:cNvSpPr/>
          <p:nvPr/>
        </p:nvSpPr>
        <p:spPr>
          <a:xfrm>
            <a:off x="304800" y="98052"/>
            <a:ext cx="51054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Viewport </a:t>
            </a:r>
          </a:p>
        </p:txBody>
      </p:sp>
      <p:pic>
        <p:nvPicPr>
          <p:cNvPr id="726" name="image44.jpg" descr="https://developers.google.com/speed/docs/insights/images/viewport/iphone_viewport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91200" y="842235"/>
            <a:ext cx="3048000" cy="5410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727" name="image45.jpg" descr="https://developers.google.com/speed/docs/insights/images/viewport/iphone_no_viewport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66800" y="842235"/>
            <a:ext cx="3048000" cy="5410201"/>
          </a:xfrm>
          <a:prstGeom prst="rect">
            <a:avLst/>
          </a:prstGeom>
          <a:ln w="12700">
            <a:miter lim="400000"/>
          </a:ln>
        </p:spPr>
      </p:pic>
      <p:sp>
        <p:nvSpPr>
          <p:cNvPr id="728" name="Shape 728"/>
          <p:cNvSpPr/>
          <p:nvPr/>
        </p:nvSpPr>
        <p:spPr>
          <a:xfrm rot="16200000">
            <a:off x="-1773486" y="1800767"/>
            <a:ext cx="5105401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No Viewport</a:t>
            </a:r>
          </a:p>
        </p:txBody>
      </p:sp>
      <p:sp>
        <p:nvSpPr>
          <p:cNvPr id="729" name="Shape 729"/>
          <p:cNvSpPr/>
          <p:nvPr/>
        </p:nvSpPr>
        <p:spPr>
          <a:xfrm rot="16200000">
            <a:off x="2992432" y="1821511"/>
            <a:ext cx="5105401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Yes Viewport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Shape 731"/>
          <p:cNvSpPr/>
          <p:nvPr/>
        </p:nvSpPr>
        <p:spPr>
          <a:xfrm>
            <a:off x="304800" y="98052"/>
            <a:ext cx="51054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Viewport Inclusion</a:t>
            </a:r>
          </a:p>
        </p:txBody>
      </p:sp>
      <p:pic>
        <p:nvPicPr>
          <p:cNvPr id="732" name="image4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5280" y="1828800"/>
            <a:ext cx="8122921" cy="296954"/>
          </a:xfrm>
          <a:prstGeom prst="rect">
            <a:avLst/>
          </a:prstGeom>
          <a:ln w="12700">
            <a:miter lim="400000"/>
          </a:ln>
        </p:spPr>
      </p:pic>
      <p:sp>
        <p:nvSpPr>
          <p:cNvPr id="733" name="Shape 733"/>
          <p:cNvSpPr/>
          <p:nvPr/>
        </p:nvSpPr>
        <p:spPr>
          <a:xfrm>
            <a:off x="304799" y="1219421"/>
            <a:ext cx="5245498" cy="4370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algn="ctr" defTabSz="685800">
              <a:spcBef>
                <a:spcPts val="500"/>
              </a:spcBef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Just include this line in the head </a:t>
            </a:r>
          </a:p>
        </p:txBody>
      </p:sp>
      <p:sp>
        <p:nvSpPr>
          <p:cNvPr id="734" name="Shape 734"/>
          <p:cNvSpPr/>
          <p:nvPr/>
        </p:nvSpPr>
        <p:spPr>
          <a:xfrm>
            <a:off x="234752" y="2693116"/>
            <a:ext cx="8528248" cy="7926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defTabSz="685800">
              <a:spcBef>
                <a:spcPts val="500"/>
              </a:spcBef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And then include a variety of @media queries for various sized screens.</a:t>
            </a:r>
          </a:p>
        </p:txBody>
      </p:sp>
      <p:pic>
        <p:nvPicPr>
          <p:cNvPr id="735" name="image47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5280" y="4121979"/>
            <a:ext cx="6391276" cy="695326"/>
          </a:xfrm>
          <a:prstGeom prst="rect">
            <a:avLst/>
          </a:prstGeom>
          <a:ln w="12700">
            <a:miter lim="400000"/>
          </a:ln>
        </p:spPr>
      </p:pic>
      <p:pic>
        <p:nvPicPr>
          <p:cNvPr id="736" name="image48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35280" y="5150906"/>
            <a:ext cx="6638926" cy="43815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/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/>
          <a:p>
            <a:pPr/>
            <a:r>
              <a:t>Recap Bootstrap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Shape 738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739" name="Shape 739"/>
          <p:cNvSpPr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&gt; YOUR TURN!!</a:t>
            </a:r>
          </a:p>
        </p:txBody>
      </p:sp>
      <p:sp>
        <p:nvSpPr>
          <p:cNvPr id="740" name="Shape 740"/>
          <p:cNvSpPr/>
          <p:nvPr/>
        </p:nvSpPr>
        <p:spPr>
          <a:xfrm>
            <a:off x="304800" y="914399"/>
            <a:ext cx="8686800" cy="25706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 sz="2400">
                <a:latin typeface="Arial"/>
                <a:ea typeface="Arial"/>
                <a:cs typeface="Arial"/>
                <a:sym typeface="Arial"/>
              </a:defRPr>
            </a:pPr>
            <a:r>
              <a:t>Activity: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Spend the next few moments on the site viewportemulator.com and visit your favorite websites using various viewports. 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Notice how the sites change display wise.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2" name="image49.gif" descr="Disney happy celebration peter pan wendy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269308" cy="70104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Shape 744"/>
          <p:cNvSpPr/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/>
          <a:p>
            <a:pPr/>
            <a:r>
              <a:t>Questions?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Shape 746"/>
          <p:cNvSpPr/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/>
          <a:p>
            <a:pPr/>
            <a:r>
              <a:t>Extra Challenge </a:t>
            </a:r>
          </a:p>
        </p:txBody>
      </p:sp>
      <p:sp>
        <p:nvSpPr>
          <p:cNvPr id="747" name="Shape 747"/>
          <p:cNvSpPr/>
          <p:nvPr/>
        </p:nvSpPr>
        <p:spPr>
          <a:xfrm>
            <a:off x="365846" y="3995989"/>
            <a:ext cx="6457951" cy="3752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defTabSz="685800">
              <a:defRPr b="1" i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Time Permitting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Shape 749"/>
          <p:cNvSpPr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pPr/>
            <a:r>
              <a:t>&gt; YOUR TURN!!</a:t>
            </a:r>
          </a:p>
        </p:txBody>
      </p:sp>
      <p:sp>
        <p:nvSpPr>
          <p:cNvPr id="750" name="Shape 750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751" name="Shape 751"/>
          <p:cNvSpPr/>
          <p:nvPr/>
        </p:nvSpPr>
        <p:spPr>
          <a:xfrm>
            <a:off x="304800" y="914399"/>
            <a:ext cx="8686800" cy="2926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 sz="2400">
                <a:latin typeface="Arial"/>
                <a:ea typeface="Arial"/>
                <a:cs typeface="Arial"/>
                <a:sym typeface="Arial"/>
              </a:defRPr>
            </a:pPr>
            <a:r>
              <a:t>Activity: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With those around you (and using Twitter Bootstrap), create a complex layout of your own. 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You can use the layout provided to you as a guide, starting point, inspiration, or not at all.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3" name="image5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685800"/>
            <a:ext cx="9144000" cy="5322628"/>
          </a:xfrm>
          <a:prstGeom prst="rect">
            <a:avLst/>
          </a:prstGeom>
          <a:ln>
            <a:solidFill>
              <a:srgbClr val="5B9BD5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UCF - Theme">
  <a:themeElements>
    <a:clrScheme name="UCF -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UCF -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UCF -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UCF - Theme">
  <a:themeElements>
    <a:clrScheme name="UCF -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UCF -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UCF -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